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70" r:id="rId3"/>
    <p:sldId id="257" r:id="rId4"/>
    <p:sldId id="271" r:id="rId5"/>
    <p:sldId id="258" r:id="rId6"/>
    <p:sldId id="259" r:id="rId7"/>
    <p:sldId id="273" r:id="rId8"/>
    <p:sldId id="272" r:id="rId9"/>
    <p:sldId id="261" r:id="rId10"/>
    <p:sldId id="262" r:id="rId11"/>
    <p:sldId id="263" r:id="rId12"/>
    <p:sldId id="264" r:id="rId13"/>
    <p:sldId id="265" r:id="rId14"/>
    <p:sldId id="266" r:id="rId15"/>
    <p:sldId id="267" r:id="rId16"/>
    <p:sldId id="274" r:id="rId17"/>
    <p:sldId id="269" r:id="rId18"/>
    <p:sldId id="268" r:id="rId19"/>
    <p:sldId id="275" r:id="rId20"/>
    <p:sldId id="277" r:id="rId21"/>
    <p:sldId id="276" r:id="rId22"/>
    <p:sldId id="278" r:id="rId23"/>
    <p:sldId id="279" r:id="rId24"/>
    <p:sldId id="280" r:id="rId25"/>
    <p:sldId id="281" r:id="rId26"/>
    <p:sldId id="282" r:id="rId27"/>
    <p:sldId id="283" r:id="rId28"/>
    <p:sldId id="284" r:id="rId29"/>
    <p:sldId id="285" r:id="rId30"/>
    <p:sldId id="286" r:id="rId31"/>
    <p:sldId id="290" r:id="rId32"/>
    <p:sldId id="291" r:id="rId33"/>
    <p:sldId id="294" r:id="rId34"/>
    <p:sldId id="287" r:id="rId35"/>
    <p:sldId id="292" r:id="rId36"/>
    <p:sldId id="288" r:id="rId37"/>
    <p:sldId id="293" r:id="rId38"/>
    <p:sldId id="289" r:id="rId39"/>
    <p:sldId id="295" r:id="rId40"/>
    <p:sldId id="296" r:id="rId41"/>
    <p:sldId id="297" r:id="rId42"/>
    <p:sldId id="298" r:id="rId43"/>
    <p:sldId id="317" r:id="rId44"/>
    <p:sldId id="316" r:id="rId45"/>
    <p:sldId id="308" r:id="rId46"/>
    <p:sldId id="299" r:id="rId47"/>
    <p:sldId id="300" r:id="rId48"/>
    <p:sldId id="304" r:id="rId49"/>
    <p:sldId id="301" r:id="rId50"/>
    <p:sldId id="307" r:id="rId51"/>
    <p:sldId id="305" r:id="rId52"/>
    <p:sldId id="302" r:id="rId53"/>
    <p:sldId id="306" r:id="rId54"/>
    <p:sldId id="303" r:id="rId55"/>
    <p:sldId id="310" r:id="rId56"/>
    <p:sldId id="309" r:id="rId57"/>
    <p:sldId id="318" r:id="rId58"/>
    <p:sldId id="311" r:id="rId59"/>
    <p:sldId id="312" r:id="rId60"/>
    <p:sldId id="313" r:id="rId61"/>
    <p:sldId id="314" r:id="rId62"/>
    <p:sldId id="315" r:id="rId63"/>
    <p:sldId id="319" r:id="rId64"/>
    <p:sldId id="320" r:id="rId65"/>
    <p:sldId id="321" r:id="rId66"/>
    <p:sldId id="322" r:id="rId67"/>
    <p:sldId id="323" r:id="rId68"/>
    <p:sldId id="324" r:id="rId69"/>
    <p:sldId id="339" r:id="rId70"/>
    <p:sldId id="340" r:id="rId71"/>
    <p:sldId id="341" r:id="rId72"/>
    <p:sldId id="342" r:id="rId73"/>
    <p:sldId id="343" r:id="rId74"/>
    <p:sldId id="344" r:id="rId75"/>
    <p:sldId id="345" r:id="rId76"/>
    <p:sldId id="325" r:id="rId77"/>
    <p:sldId id="328" r:id="rId78"/>
    <p:sldId id="326" r:id="rId79"/>
    <p:sldId id="327" r:id="rId80"/>
    <p:sldId id="329" r:id="rId81"/>
    <p:sldId id="330" r:id="rId82"/>
    <p:sldId id="331" r:id="rId83"/>
    <p:sldId id="332" r:id="rId84"/>
    <p:sldId id="333" r:id="rId85"/>
    <p:sldId id="334" r:id="rId86"/>
    <p:sldId id="335" r:id="rId87"/>
    <p:sldId id="336" r:id="rId88"/>
    <p:sldId id="338"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5" r:id="rId107"/>
    <p:sldId id="363" r:id="rId108"/>
    <p:sldId id="364" r:id="rId109"/>
    <p:sldId id="366" r:id="rId110"/>
    <p:sldId id="367" r:id="rId111"/>
    <p:sldId id="368" r:id="rId112"/>
    <p:sldId id="371" r:id="rId113"/>
    <p:sldId id="372" r:id="rId114"/>
    <p:sldId id="373" r:id="rId115"/>
    <p:sldId id="374" r:id="rId116"/>
    <p:sldId id="375" r:id="rId117"/>
    <p:sldId id="377" r:id="rId118"/>
    <p:sldId id="379" r:id="rId119"/>
    <p:sldId id="378" r:id="rId120"/>
    <p:sldId id="389" r:id="rId121"/>
    <p:sldId id="380" r:id="rId122"/>
    <p:sldId id="381" r:id="rId123"/>
    <p:sldId id="382" r:id="rId124"/>
    <p:sldId id="390" r:id="rId125"/>
    <p:sldId id="383" r:id="rId126"/>
    <p:sldId id="391" r:id="rId127"/>
    <p:sldId id="392" r:id="rId128"/>
    <p:sldId id="393" r:id="rId129"/>
    <p:sldId id="384" r:id="rId130"/>
    <p:sldId id="385" r:id="rId131"/>
    <p:sldId id="386" r:id="rId132"/>
    <p:sldId id="387" r:id="rId133"/>
    <p:sldId id="388" r:id="rId1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52" autoAdjust="0"/>
    <p:restoredTop sz="94660"/>
  </p:normalViewPr>
  <p:slideViewPr>
    <p:cSldViewPr snapToGrid="0">
      <p:cViewPr varScale="1">
        <p:scale>
          <a:sx n="90" d="100"/>
          <a:sy n="90" d="100"/>
        </p:scale>
        <p:origin x="-57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slide" Target="slides/slide13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43CB0-EF27-463C-BACF-8E743360FD3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F6099EF-AB83-4827-ADAE-C95FFF3AF566}">
      <dgm:prSet phldrT="[Text]" custT="1"/>
      <dgm:spPr>
        <a:noFill/>
      </dgm:spPr>
      <dgm:t>
        <a:bodyPr/>
        <a:lstStyle/>
        <a:p>
          <a:r>
            <a:rPr lang="en-IN" sz="3600" dirty="0">
              <a:solidFill>
                <a:schemeClr val="tx1"/>
              </a:solidFill>
            </a:rPr>
            <a:t>Active exercises</a:t>
          </a:r>
          <a:endParaRPr lang="en-US" sz="3600" dirty="0">
            <a:solidFill>
              <a:schemeClr val="tx1"/>
            </a:solidFill>
          </a:endParaRPr>
        </a:p>
      </dgm:t>
    </dgm:pt>
    <dgm:pt modelId="{FA7ED795-06D2-4E72-A52E-9C0F4C582FB5}" type="parTrans" cxnId="{C22A56EC-D1C4-4A8E-A8CE-C06B8934C346}">
      <dgm:prSet/>
      <dgm:spPr/>
      <dgm:t>
        <a:bodyPr/>
        <a:lstStyle/>
        <a:p>
          <a:endParaRPr lang="en-US"/>
        </a:p>
      </dgm:t>
    </dgm:pt>
    <dgm:pt modelId="{8584D7DD-E629-4615-BAF6-74568B9F4A48}" type="sibTrans" cxnId="{C22A56EC-D1C4-4A8E-A8CE-C06B8934C346}">
      <dgm:prSet/>
      <dgm:spPr/>
      <dgm:t>
        <a:bodyPr/>
        <a:lstStyle/>
        <a:p>
          <a:endParaRPr lang="en-US"/>
        </a:p>
      </dgm:t>
    </dgm:pt>
    <dgm:pt modelId="{4E4BA5B0-ACE2-4B78-AD77-C9DC553EFD86}">
      <dgm:prSet phldrT="[Text]" custT="1"/>
      <dgm:spPr>
        <a:noFill/>
      </dgm:spPr>
      <dgm:t>
        <a:bodyPr/>
        <a:lstStyle/>
        <a:p>
          <a:r>
            <a:rPr lang="en-US" sz="3200" dirty="0">
              <a:solidFill>
                <a:schemeClr val="tx1"/>
              </a:solidFill>
            </a:rPr>
            <a:t>Natural Speed</a:t>
          </a:r>
        </a:p>
      </dgm:t>
    </dgm:pt>
    <dgm:pt modelId="{3FEE9497-8130-499A-AABA-31A05FCF4385}" type="parTrans" cxnId="{C1C6CCA3-6871-4A40-B3C4-56A6D7BAFA13}">
      <dgm:prSet/>
      <dgm:spPr/>
      <dgm:t>
        <a:bodyPr/>
        <a:lstStyle/>
        <a:p>
          <a:endParaRPr lang="en-US"/>
        </a:p>
      </dgm:t>
    </dgm:pt>
    <dgm:pt modelId="{EFFF3ABD-0BEB-45FA-811F-6DA6D0519203}" type="sibTrans" cxnId="{C1C6CCA3-6871-4A40-B3C4-56A6D7BAFA13}">
      <dgm:prSet/>
      <dgm:spPr/>
      <dgm:t>
        <a:bodyPr/>
        <a:lstStyle/>
        <a:p>
          <a:endParaRPr lang="en-US"/>
        </a:p>
      </dgm:t>
    </dgm:pt>
    <dgm:pt modelId="{44BD113E-C8FE-4B40-82C9-55254E349C4F}">
      <dgm:prSet phldrT="[Text]" custT="1"/>
      <dgm:spPr>
        <a:noFill/>
      </dgm:spPr>
      <dgm:t>
        <a:bodyPr/>
        <a:lstStyle/>
        <a:p>
          <a:r>
            <a:rPr lang="en-US" sz="3200" dirty="0">
              <a:solidFill>
                <a:schemeClr val="tx1"/>
              </a:solidFill>
            </a:rPr>
            <a:t>Reduced Speed</a:t>
          </a:r>
        </a:p>
      </dgm:t>
    </dgm:pt>
    <dgm:pt modelId="{53380F3F-455E-4939-BBAC-CDC0B5C2F93D}" type="parTrans" cxnId="{E9A99502-FA76-4EA4-B5EB-8BFC8BEE92BA}">
      <dgm:prSet/>
      <dgm:spPr/>
      <dgm:t>
        <a:bodyPr/>
        <a:lstStyle/>
        <a:p>
          <a:endParaRPr lang="en-US"/>
        </a:p>
      </dgm:t>
    </dgm:pt>
    <dgm:pt modelId="{F97A99B4-5997-4FB5-8590-CC2D6A72CCA8}" type="sibTrans" cxnId="{E9A99502-FA76-4EA4-B5EB-8BFC8BEE92BA}">
      <dgm:prSet/>
      <dgm:spPr/>
      <dgm:t>
        <a:bodyPr/>
        <a:lstStyle/>
        <a:p>
          <a:endParaRPr lang="en-US"/>
        </a:p>
      </dgm:t>
    </dgm:pt>
    <dgm:pt modelId="{217AE05F-DA7A-45C2-95A5-D23E0881539F}">
      <dgm:prSet phldrT="[Text]" custT="1"/>
      <dgm:spPr>
        <a:noFill/>
      </dgm:spPr>
      <dgm:t>
        <a:bodyPr/>
        <a:lstStyle/>
        <a:p>
          <a:r>
            <a:rPr lang="en-US" sz="3200" dirty="0">
              <a:solidFill>
                <a:schemeClr val="tx1"/>
              </a:solidFill>
            </a:rPr>
            <a:t>Active Speed</a:t>
          </a:r>
        </a:p>
      </dgm:t>
    </dgm:pt>
    <dgm:pt modelId="{F21BBD30-9948-48EC-862A-646B30BEF6CF}" type="parTrans" cxnId="{40BF3AAB-9B0F-48FA-B599-BDABE2D837DD}">
      <dgm:prSet/>
      <dgm:spPr/>
      <dgm:t>
        <a:bodyPr/>
        <a:lstStyle/>
        <a:p>
          <a:endParaRPr lang="en-US"/>
        </a:p>
      </dgm:t>
    </dgm:pt>
    <dgm:pt modelId="{8765329D-409A-4A53-BFC6-E8F3E9E2CA7B}" type="sibTrans" cxnId="{40BF3AAB-9B0F-48FA-B599-BDABE2D837DD}">
      <dgm:prSet/>
      <dgm:spPr/>
      <dgm:t>
        <a:bodyPr/>
        <a:lstStyle/>
        <a:p>
          <a:endParaRPr lang="en-US"/>
        </a:p>
      </dgm:t>
    </dgm:pt>
    <dgm:pt modelId="{040E5229-4320-42A2-821C-6EBFAA9AC536}" type="pres">
      <dgm:prSet presAssocID="{FCB43CB0-EF27-463C-BACF-8E743360FD3D}" presName="hierChild1" presStyleCnt="0">
        <dgm:presLayoutVars>
          <dgm:orgChart val="1"/>
          <dgm:chPref val="1"/>
          <dgm:dir/>
          <dgm:animOne val="branch"/>
          <dgm:animLvl val="lvl"/>
          <dgm:resizeHandles/>
        </dgm:presLayoutVars>
      </dgm:prSet>
      <dgm:spPr/>
      <dgm:t>
        <a:bodyPr/>
        <a:lstStyle/>
        <a:p>
          <a:endParaRPr lang="en-US"/>
        </a:p>
      </dgm:t>
    </dgm:pt>
    <dgm:pt modelId="{7A110E83-6698-4876-AA4B-8B10A435A6E9}" type="pres">
      <dgm:prSet presAssocID="{EF6099EF-AB83-4827-ADAE-C95FFF3AF566}" presName="hierRoot1" presStyleCnt="0">
        <dgm:presLayoutVars>
          <dgm:hierBranch val="init"/>
        </dgm:presLayoutVars>
      </dgm:prSet>
      <dgm:spPr/>
    </dgm:pt>
    <dgm:pt modelId="{F3CFC38D-F394-4822-921F-31FBA6301D55}" type="pres">
      <dgm:prSet presAssocID="{EF6099EF-AB83-4827-ADAE-C95FFF3AF566}" presName="rootComposite1" presStyleCnt="0"/>
      <dgm:spPr/>
    </dgm:pt>
    <dgm:pt modelId="{65B0089E-EC79-4C66-85F6-C4F2BEFE0BF1}" type="pres">
      <dgm:prSet presAssocID="{EF6099EF-AB83-4827-ADAE-C95FFF3AF566}" presName="rootText1" presStyleLbl="node0" presStyleIdx="0" presStyleCnt="1">
        <dgm:presLayoutVars>
          <dgm:chPref val="3"/>
        </dgm:presLayoutVars>
      </dgm:prSet>
      <dgm:spPr/>
      <dgm:t>
        <a:bodyPr/>
        <a:lstStyle/>
        <a:p>
          <a:endParaRPr lang="en-US"/>
        </a:p>
      </dgm:t>
    </dgm:pt>
    <dgm:pt modelId="{9A10D358-D6BF-45C5-A5AD-3ABB6913F122}" type="pres">
      <dgm:prSet presAssocID="{EF6099EF-AB83-4827-ADAE-C95FFF3AF566}" presName="rootConnector1" presStyleLbl="node1" presStyleIdx="0" presStyleCnt="0"/>
      <dgm:spPr/>
      <dgm:t>
        <a:bodyPr/>
        <a:lstStyle/>
        <a:p>
          <a:endParaRPr lang="en-US"/>
        </a:p>
      </dgm:t>
    </dgm:pt>
    <dgm:pt modelId="{6A3C06A1-1C42-443E-A122-AB98F04CD91A}" type="pres">
      <dgm:prSet presAssocID="{EF6099EF-AB83-4827-ADAE-C95FFF3AF566}" presName="hierChild2" presStyleCnt="0"/>
      <dgm:spPr/>
    </dgm:pt>
    <dgm:pt modelId="{AE838F26-6DE1-4A3D-B69A-190AE76AF3E3}" type="pres">
      <dgm:prSet presAssocID="{3FEE9497-8130-499A-AABA-31A05FCF4385}" presName="Name37" presStyleLbl="parChTrans1D2" presStyleIdx="0" presStyleCnt="3"/>
      <dgm:spPr/>
      <dgm:t>
        <a:bodyPr/>
        <a:lstStyle/>
        <a:p>
          <a:endParaRPr lang="en-US"/>
        </a:p>
      </dgm:t>
    </dgm:pt>
    <dgm:pt modelId="{F0A43E9A-4C01-4C91-BEE6-801F0FE96C35}" type="pres">
      <dgm:prSet presAssocID="{4E4BA5B0-ACE2-4B78-AD77-C9DC553EFD86}" presName="hierRoot2" presStyleCnt="0">
        <dgm:presLayoutVars>
          <dgm:hierBranch val="init"/>
        </dgm:presLayoutVars>
      </dgm:prSet>
      <dgm:spPr/>
    </dgm:pt>
    <dgm:pt modelId="{EB6D6EC3-6FA4-4D14-916A-488A7F0D126C}" type="pres">
      <dgm:prSet presAssocID="{4E4BA5B0-ACE2-4B78-AD77-C9DC553EFD86}" presName="rootComposite" presStyleCnt="0"/>
      <dgm:spPr/>
    </dgm:pt>
    <dgm:pt modelId="{58B496AE-B830-4B92-B544-026DF2CBFFDB}" type="pres">
      <dgm:prSet presAssocID="{4E4BA5B0-ACE2-4B78-AD77-C9DC553EFD86}" presName="rootText" presStyleLbl="node2" presStyleIdx="0" presStyleCnt="3">
        <dgm:presLayoutVars>
          <dgm:chPref val="3"/>
        </dgm:presLayoutVars>
      </dgm:prSet>
      <dgm:spPr/>
      <dgm:t>
        <a:bodyPr/>
        <a:lstStyle/>
        <a:p>
          <a:endParaRPr lang="en-US"/>
        </a:p>
      </dgm:t>
    </dgm:pt>
    <dgm:pt modelId="{EEEE050F-2080-43EB-9453-FB4288B5FA83}" type="pres">
      <dgm:prSet presAssocID="{4E4BA5B0-ACE2-4B78-AD77-C9DC553EFD86}" presName="rootConnector" presStyleLbl="node2" presStyleIdx="0" presStyleCnt="3"/>
      <dgm:spPr/>
      <dgm:t>
        <a:bodyPr/>
        <a:lstStyle/>
        <a:p>
          <a:endParaRPr lang="en-US"/>
        </a:p>
      </dgm:t>
    </dgm:pt>
    <dgm:pt modelId="{16F0E421-467F-4DE4-8863-59AA6DDDCED5}" type="pres">
      <dgm:prSet presAssocID="{4E4BA5B0-ACE2-4B78-AD77-C9DC553EFD86}" presName="hierChild4" presStyleCnt="0"/>
      <dgm:spPr/>
    </dgm:pt>
    <dgm:pt modelId="{DFCF7BFA-F6F2-41EE-AB11-F37C023C37C1}" type="pres">
      <dgm:prSet presAssocID="{4E4BA5B0-ACE2-4B78-AD77-C9DC553EFD86}" presName="hierChild5" presStyleCnt="0"/>
      <dgm:spPr/>
    </dgm:pt>
    <dgm:pt modelId="{25E43106-2773-4211-9479-FCDA9AED6E22}" type="pres">
      <dgm:prSet presAssocID="{53380F3F-455E-4939-BBAC-CDC0B5C2F93D}" presName="Name37" presStyleLbl="parChTrans1D2" presStyleIdx="1" presStyleCnt="3"/>
      <dgm:spPr/>
      <dgm:t>
        <a:bodyPr/>
        <a:lstStyle/>
        <a:p>
          <a:endParaRPr lang="en-US"/>
        </a:p>
      </dgm:t>
    </dgm:pt>
    <dgm:pt modelId="{737BEEFF-9672-4FFC-82D6-2DC0C90B7A68}" type="pres">
      <dgm:prSet presAssocID="{44BD113E-C8FE-4B40-82C9-55254E349C4F}" presName="hierRoot2" presStyleCnt="0">
        <dgm:presLayoutVars>
          <dgm:hierBranch val="init"/>
        </dgm:presLayoutVars>
      </dgm:prSet>
      <dgm:spPr/>
    </dgm:pt>
    <dgm:pt modelId="{EFD6D926-67F2-46AB-B273-F972BB49F5FD}" type="pres">
      <dgm:prSet presAssocID="{44BD113E-C8FE-4B40-82C9-55254E349C4F}" presName="rootComposite" presStyleCnt="0"/>
      <dgm:spPr/>
    </dgm:pt>
    <dgm:pt modelId="{574E57B3-D2BF-4AE9-A69C-381164665E1D}" type="pres">
      <dgm:prSet presAssocID="{44BD113E-C8FE-4B40-82C9-55254E349C4F}" presName="rootText" presStyleLbl="node2" presStyleIdx="1" presStyleCnt="3">
        <dgm:presLayoutVars>
          <dgm:chPref val="3"/>
        </dgm:presLayoutVars>
      </dgm:prSet>
      <dgm:spPr/>
      <dgm:t>
        <a:bodyPr/>
        <a:lstStyle/>
        <a:p>
          <a:endParaRPr lang="en-US"/>
        </a:p>
      </dgm:t>
    </dgm:pt>
    <dgm:pt modelId="{4B189621-B6B2-49D3-8927-D7BFE90DAA06}" type="pres">
      <dgm:prSet presAssocID="{44BD113E-C8FE-4B40-82C9-55254E349C4F}" presName="rootConnector" presStyleLbl="node2" presStyleIdx="1" presStyleCnt="3"/>
      <dgm:spPr/>
      <dgm:t>
        <a:bodyPr/>
        <a:lstStyle/>
        <a:p>
          <a:endParaRPr lang="en-US"/>
        </a:p>
      </dgm:t>
    </dgm:pt>
    <dgm:pt modelId="{2B98BC0B-3A65-42A0-A24D-D0BFDEA225E7}" type="pres">
      <dgm:prSet presAssocID="{44BD113E-C8FE-4B40-82C9-55254E349C4F}" presName="hierChild4" presStyleCnt="0"/>
      <dgm:spPr/>
    </dgm:pt>
    <dgm:pt modelId="{780EA3A6-D9B9-4838-98CE-4EA02E4E089C}" type="pres">
      <dgm:prSet presAssocID="{44BD113E-C8FE-4B40-82C9-55254E349C4F}" presName="hierChild5" presStyleCnt="0"/>
      <dgm:spPr/>
    </dgm:pt>
    <dgm:pt modelId="{A40CE962-2774-490E-9D8E-4A923817DA51}" type="pres">
      <dgm:prSet presAssocID="{F21BBD30-9948-48EC-862A-646B30BEF6CF}" presName="Name37" presStyleLbl="parChTrans1D2" presStyleIdx="2" presStyleCnt="3"/>
      <dgm:spPr/>
      <dgm:t>
        <a:bodyPr/>
        <a:lstStyle/>
        <a:p>
          <a:endParaRPr lang="en-US"/>
        </a:p>
      </dgm:t>
    </dgm:pt>
    <dgm:pt modelId="{BE6C112D-E0D8-45D3-8239-8D2ECF6F294A}" type="pres">
      <dgm:prSet presAssocID="{217AE05F-DA7A-45C2-95A5-D23E0881539F}" presName="hierRoot2" presStyleCnt="0">
        <dgm:presLayoutVars>
          <dgm:hierBranch val="init"/>
        </dgm:presLayoutVars>
      </dgm:prSet>
      <dgm:spPr/>
    </dgm:pt>
    <dgm:pt modelId="{8D82DB92-8B23-4C1D-9A5A-570A4E3024E5}" type="pres">
      <dgm:prSet presAssocID="{217AE05F-DA7A-45C2-95A5-D23E0881539F}" presName="rootComposite" presStyleCnt="0"/>
      <dgm:spPr/>
    </dgm:pt>
    <dgm:pt modelId="{1439824C-0FFC-40C2-8222-4913EF556E62}" type="pres">
      <dgm:prSet presAssocID="{217AE05F-DA7A-45C2-95A5-D23E0881539F}" presName="rootText" presStyleLbl="node2" presStyleIdx="2" presStyleCnt="3">
        <dgm:presLayoutVars>
          <dgm:chPref val="3"/>
        </dgm:presLayoutVars>
      </dgm:prSet>
      <dgm:spPr/>
      <dgm:t>
        <a:bodyPr/>
        <a:lstStyle/>
        <a:p>
          <a:endParaRPr lang="en-US"/>
        </a:p>
      </dgm:t>
    </dgm:pt>
    <dgm:pt modelId="{A09C62FC-20FE-4630-A297-173235A49828}" type="pres">
      <dgm:prSet presAssocID="{217AE05F-DA7A-45C2-95A5-D23E0881539F}" presName="rootConnector" presStyleLbl="node2" presStyleIdx="2" presStyleCnt="3"/>
      <dgm:spPr/>
      <dgm:t>
        <a:bodyPr/>
        <a:lstStyle/>
        <a:p>
          <a:endParaRPr lang="en-US"/>
        </a:p>
      </dgm:t>
    </dgm:pt>
    <dgm:pt modelId="{2F324AB9-1639-420D-9AA2-B8F5C7A25848}" type="pres">
      <dgm:prSet presAssocID="{217AE05F-DA7A-45C2-95A5-D23E0881539F}" presName="hierChild4" presStyleCnt="0"/>
      <dgm:spPr/>
    </dgm:pt>
    <dgm:pt modelId="{F0CB4389-96BE-4AA5-958D-3188E4215480}" type="pres">
      <dgm:prSet presAssocID="{217AE05F-DA7A-45C2-95A5-D23E0881539F}" presName="hierChild5" presStyleCnt="0"/>
      <dgm:spPr/>
    </dgm:pt>
    <dgm:pt modelId="{F6821F6A-115C-49CB-8675-6FBB75396908}" type="pres">
      <dgm:prSet presAssocID="{EF6099EF-AB83-4827-ADAE-C95FFF3AF566}" presName="hierChild3" presStyleCnt="0"/>
      <dgm:spPr/>
    </dgm:pt>
  </dgm:ptLst>
  <dgm:cxnLst>
    <dgm:cxn modelId="{BA571909-B8B6-4DEC-96EA-51F14FB7ED94}" type="presOf" srcId="{4E4BA5B0-ACE2-4B78-AD77-C9DC553EFD86}" destId="{58B496AE-B830-4B92-B544-026DF2CBFFDB}" srcOrd="0" destOrd="0" presId="urn:microsoft.com/office/officeart/2005/8/layout/orgChart1"/>
    <dgm:cxn modelId="{0EED430A-AA55-46FB-94DA-F3B918153814}" type="presOf" srcId="{217AE05F-DA7A-45C2-95A5-D23E0881539F}" destId="{1439824C-0FFC-40C2-8222-4913EF556E62}" srcOrd="0" destOrd="0" presId="urn:microsoft.com/office/officeart/2005/8/layout/orgChart1"/>
    <dgm:cxn modelId="{7C57FC03-F8AD-43C7-8BEB-279724A97EB0}" type="presOf" srcId="{44BD113E-C8FE-4B40-82C9-55254E349C4F}" destId="{574E57B3-D2BF-4AE9-A69C-381164665E1D}" srcOrd="0" destOrd="0" presId="urn:microsoft.com/office/officeart/2005/8/layout/orgChart1"/>
    <dgm:cxn modelId="{40BF3AAB-9B0F-48FA-B599-BDABE2D837DD}" srcId="{EF6099EF-AB83-4827-ADAE-C95FFF3AF566}" destId="{217AE05F-DA7A-45C2-95A5-D23E0881539F}" srcOrd="2" destOrd="0" parTransId="{F21BBD30-9948-48EC-862A-646B30BEF6CF}" sibTransId="{8765329D-409A-4A53-BFC6-E8F3E9E2CA7B}"/>
    <dgm:cxn modelId="{6106A13E-5285-4CD3-BC25-D7D1E50FC692}" type="presOf" srcId="{4E4BA5B0-ACE2-4B78-AD77-C9DC553EFD86}" destId="{EEEE050F-2080-43EB-9453-FB4288B5FA83}" srcOrd="1" destOrd="0" presId="urn:microsoft.com/office/officeart/2005/8/layout/orgChart1"/>
    <dgm:cxn modelId="{98512232-4172-40BD-A48D-EEBA2FCCB17F}" type="presOf" srcId="{53380F3F-455E-4939-BBAC-CDC0B5C2F93D}" destId="{25E43106-2773-4211-9479-FCDA9AED6E22}" srcOrd="0" destOrd="0" presId="urn:microsoft.com/office/officeart/2005/8/layout/orgChart1"/>
    <dgm:cxn modelId="{B602DC75-B326-48A0-942E-295838008BA7}" type="presOf" srcId="{EF6099EF-AB83-4827-ADAE-C95FFF3AF566}" destId="{9A10D358-D6BF-45C5-A5AD-3ABB6913F122}" srcOrd="1" destOrd="0" presId="urn:microsoft.com/office/officeart/2005/8/layout/orgChart1"/>
    <dgm:cxn modelId="{134629D9-5767-4B84-B501-92726BDDED9F}" type="presOf" srcId="{3FEE9497-8130-499A-AABA-31A05FCF4385}" destId="{AE838F26-6DE1-4A3D-B69A-190AE76AF3E3}" srcOrd="0" destOrd="0" presId="urn:microsoft.com/office/officeart/2005/8/layout/orgChart1"/>
    <dgm:cxn modelId="{033F9892-0BCD-4881-84BC-E041B02EA20B}" type="presOf" srcId="{EF6099EF-AB83-4827-ADAE-C95FFF3AF566}" destId="{65B0089E-EC79-4C66-85F6-C4F2BEFE0BF1}" srcOrd="0" destOrd="0" presId="urn:microsoft.com/office/officeart/2005/8/layout/orgChart1"/>
    <dgm:cxn modelId="{E9A99502-FA76-4EA4-B5EB-8BFC8BEE92BA}" srcId="{EF6099EF-AB83-4827-ADAE-C95FFF3AF566}" destId="{44BD113E-C8FE-4B40-82C9-55254E349C4F}" srcOrd="1" destOrd="0" parTransId="{53380F3F-455E-4939-BBAC-CDC0B5C2F93D}" sibTransId="{F97A99B4-5997-4FB5-8590-CC2D6A72CCA8}"/>
    <dgm:cxn modelId="{60AEE219-ADF0-4FA0-A61A-38F2994F68DC}" type="presOf" srcId="{44BD113E-C8FE-4B40-82C9-55254E349C4F}" destId="{4B189621-B6B2-49D3-8927-D7BFE90DAA06}" srcOrd="1" destOrd="0" presId="urn:microsoft.com/office/officeart/2005/8/layout/orgChart1"/>
    <dgm:cxn modelId="{AAA3750E-AABB-4A1B-BE1A-5DEE5E587061}" type="presOf" srcId="{FCB43CB0-EF27-463C-BACF-8E743360FD3D}" destId="{040E5229-4320-42A2-821C-6EBFAA9AC536}" srcOrd="0" destOrd="0" presId="urn:microsoft.com/office/officeart/2005/8/layout/orgChart1"/>
    <dgm:cxn modelId="{02D3D46E-744F-49CD-BED9-73EC5770EC39}" type="presOf" srcId="{217AE05F-DA7A-45C2-95A5-D23E0881539F}" destId="{A09C62FC-20FE-4630-A297-173235A49828}" srcOrd="1" destOrd="0" presId="urn:microsoft.com/office/officeart/2005/8/layout/orgChart1"/>
    <dgm:cxn modelId="{A3B1A5D7-8EB8-4010-B1AF-CAC981901187}" type="presOf" srcId="{F21BBD30-9948-48EC-862A-646B30BEF6CF}" destId="{A40CE962-2774-490E-9D8E-4A923817DA51}" srcOrd="0" destOrd="0" presId="urn:microsoft.com/office/officeart/2005/8/layout/orgChart1"/>
    <dgm:cxn modelId="{C22A56EC-D1C4-4A8E-A8CE-C06B8934C346}" srcId="{FCB43CB0-EF27-463C-BACF-8E743360FD3D}" destId="{EF6099EF-AB83-4827-ADAE-C95FFF3AF566}" srcOrd="0" destOrd="0" parTransId="{FA7ED795-06D2-4E72-A52E-9C0F4C582FB5}" sibTransId="{8584D7DD-E629-4615-BAF6-74568B9F4A48}"/>
    <dgm:cxn modelId="{C1C6CCA3-6871-4A40-B3C4-56A6D7BAFA13}" srcId="{EF6099EF-AB83-4827-ADAE-C95FFF3AF566}" destId="{4E4BA5B0-ACE2-4B78-AD77-C9DC553EFD86}" srcOrd="0" destOrd="0" parTransId="{3FEE9497-8130-499A-AABA-31A05FCF4385}" sibTransId="{EFFF3ABD-0BEB-45FA-811F-6DA6D0519203}"/>
    <dgm:cxn modelId="{E6E9E049-A44D-4301-B754-BB8DB07057D8}" type="presParOf" srcId="{040E5229-4320-42A2-821C-6EBFAA9AC536}" destId="{7A110E83-6698-4876-AA4B-8B10A435A6E9}" srcOrd="0" destOrd="0" presId="urn:microsoft.com/office/officeart/2005/8/layout/orgChart1"/>
    <dgm:cxn modelId="{CC6DE187-E067-43DE-A0ED-EFD035F73C1D}" type="presParOf" srcId="{7A110E83-6698-4876-AA4B-8B10A435A6E9}" destId="{F3CFC38D-F394-4822-921F-31FBA6301D55}" srcOrd="0" destOrd="0" presId="urn:microsoft.com/office/officeart/2005/8/layout/orgChart1"/>
    <dgm:cxn modelId="{281CF7ED-2D19-4424-91F9-7663E642C073}" type="presParOf" srcId="{F3CFC38D-F394-4822-921F-31FBA6301D55}" destId="{65B0089E-EC79-4C66-85F6-C4F2BEFE0BF1}" srcOrd="0" destOrd="0" presId="urn:microsoft.com/office/officeart/2005/8/layout/orgChart1"/>
    <dgm:cxn modelId="{FB51E46D-EB73-4646-87BA-226482E03839}" type="presParOf" srcId="{F3CFC38D-F394-4822-921F-31FBA6301D55}" destId="{9A10D358-D6BF-45C5-A5AD-3ABB6913F122}" srcOrd="1" destOrd="0" presId="urn:microsoft.com/office/officeart/2005/8/layout/orgChart1"/>
    <dgm:cxn modelId="{62ED4E47-BB7F-4C0C-AFB6-68FC34F1B24F}" type="presParOf" srcId="{7A110E83-6698-4876-AA4B-8B10A435A6E9}" destId="{6A3C06A1-1C42-443E-A122-AB98F04CD91A}" srcOrd="1" destOrd="0" presId="urn:microsoft.com/office/officeart/2005/8/layout/orgChart1"/>
    <dgm:cxn modelId="{DC7F3BEB-2C26-4FF4-8521-32DED6E7F959}" type="presParOf" srcId="{6A3C06A1-1C42-443E-A122-AB98F04CD91A}" destId="{AE838F26-6DE1-4A3D-B69A-190AE76AF3E3}" srcOrd="0" destOrd="0" presId="urn:microsoft.com/office/officeart/2005/8/layout/orgChart1"/>
    <dgm:cxn modelId="{129CB099-CB36-44FF-95B4-F213C46952A2}" type="presParOf" srcId="{6A3C06A1-1C42-443E-A122-AB98F04CD91A}" destId="{F0A43E9A-4C01-4C91-BEE6-801F0FE96C35}" srcOrd="1" destOrd="0" presId="urn:microsoft.com/office/officeart/2005/8/layout/orgChart1"/>
    <dgm:cxn modelId="{F926FFF0-01E2-48B1-BFC9-A82297DE68C6}" type="presParOf" srcId="{F0A43E9A-4C01-4C91-BEE6-801F0FE96C35}" destId="{EB6D6EC3-6FA4-4D14-916A-488A7F0D126C}" srcOrd="0" destOrd="0" presId="urn:microsoft.com/office/officeart/2005/8/layout/orgChart1"/>
    <dgm:cxn modelId="{0A0C1D96-3174-4C05-814E-0CE454220B1D}" type="presParOf" srcId="{EB6D6EC3-6FA4-4D14-916A-488A7F0D126C}" destId="{58B496AE-B830-4B92-B544-026DF2CBFFDB}" srcOrd="0" destOrd="0" presId="urn:microsoft.com/office/officeart/2005/8/layout/orgChart1"/>
    <dgm:cxn modelId="{7ACB1A3B-2E63-49CF-83A0-66207CF8F1BF}" type="presParOf" srcId="{EB6D6EC3-6FA4-4D14-916A-488A7F0D126C}" destId="{EEEE050F-2080-43EB-9453-FB4288B5FA83}" srcOrd="1" destOrd="0" presId="urn:microsoft.com/office/officeart/2005/8/layout/orgChart1"/>
    <dgm:cxn modelId="{625FF75D-A6A9-41B1-8561-8D7E45CFA483}" type="presParOf" srcId="{F0A43E9A-4C01-4C91-BEE6-801F0FE96C35}" destId="{16F0E421-467F-4DE4-8863-59AA6DDDCED5}" srcOrd="1" destOrd="0" presId="urn:microsoft.com/office/officeart/2005/8/layout/orgChart1"/>
    <dgm:cxn modelId="{44E4E174-A199-4A9A-B568-4901782E7CE5}" type="presParOf" srcId="{F0A43E9A-4C01-4C91-BEE6-801F0FE96C35}" destId="{DFCF7BFA-F6F2-41EE-AB11-F37C023C37C1}" srcOrd="2" destOrd="0" presId="urn:microsoft.com/office/officeart/2005/8/layout/orgChart1"/>
    <dgm:cxn modelId="{59FD159E-8967-457B-917B-DC427E893403}" type="presParOf" srcId="{6A3C06A1-1C42-443E-A122-AB98F04CD91A}" destId="{25E43106-2773-4211-9479-FCDA9AED6E22}" srcOrd="2" destOrd="0" presId="urn:microsoft.com/office/officeart/2005/8/layout/orgChart1"/>
    <dgm:cxn modelId="{930D6C83-B35C-44E8-8DF8-989147633D6B}" type="presParOf" srcId="{6A3C06A1-1C42-443E-A122-AB98F04CD91A}" destId="{737BEEFF-9672-4FFC-82D6-2DC0C90B7A68}" srcOrd="3" destOrd="0" presId="urn:microsoft.com/office/officeart/2005/8/layout/orgChart1"/>
    <dgm:cxn modelId="{DA00E026-4A78-493D-946E-1AFE87237F0F}" type="presParOf" srcId="{737BEEFF-9672-4FFC-82D6-2DC0C90B7A68}" destId="{EFD6D926-67F2-46AB-B273-F972BB49F5FD}" srcOrd="0" destOrd="0" presId="urn:microsoft.com/office/officeart/2005/8/layout/orgChart1"/>
    <dgm:cxn modelId="{DBE3A599-8F73-4453-8F42-1D2061A610ED}" type="presParOf" srcId="{EFD6D926-67F2-46AB-B273-F972BB49F5FD}" destId="{574E57B3-D2BF-4AE9-A69C-381164665E1D}" srcOrd="0" destOrd="0" presId="urn:microsoft.com/office/officeart/2005/8/layout/orgChart1"/>
    <dgm:cxn modelId="{8FD20B38-95AF-4EB7-90CC-8A2EC94CDB7F}" type="presParOf" srcId="{EFD6D926-67F2-46AB-B273-F972BB49F5FD}" destId="{4B189621-B6B2-49D3-8927-D7BFE90DAA06}" srcOrd="1" destOrd="0" presId="urn:microsoft.com/office/officeart/2005/8/layout/orgChart1"/>
    <dgm:cxn modelId="{1ABB887E-D5A2-4CE3-B1CE-15C865737919}" type="presParOf" srcId="{737BEEFF-9672-4FFC-82D6-2DC0C90B7A68}" destId="{2B98BC0B-3A65-42A0-A24D-D0BFDEA225E7}" srcOrd="1" destOrd="0" presId="urn:microsoft.com/office/officeart/2005/8/layout/orgChart1"/>
    <dgm:cxn modelId="{172D9423-9172-46B3-934B-F7058BDBD0AE}" type="presParOf" srcId="{737BEEFF-9672-4FFC-82D6-2DC0C90B7A68}" destId="{780EA3A6-D9B9-4838-98CE-4EA02E4E089C}" srcOrd="2" destOrd="0" presId="urn:microsoft.com/office/officeart/2005/8/layout/orgChart1"/>
    <dgm:cxn modelId="{A7076789-4B10-4262-811A-BD935A7B044C}" type="presParOf" srcId="{6A3C06A1-1C42-443E-A122-AB98F04CD91A}" destId="{A40CE962-2774-490E-9D8E-4A923817DA51}" srcOrd="4" destOrd="0" presId="urn:microsoft.com/office/officeart/2005/8/layout/orgChart1"/>
    <dgm:cxn modelId="{BF31F54C-35F3-43E8-8082-B132FE6781A4}" type="presParOf" srcId="{6A3C06A1-1C42-443E-A122-AB98F04CD91A}" destId="{BE6C112D-E0D8-45D3-8239-8D2ECF6F294A}" srcOrd="5" destOrd="0" presId="urn:microsoft.com/office/officeart/2005/8/layout/orgChart1"/>
    <dgm:cxn modelId="{13D92ACD-73FE-4D79-99DC-CAAF8177FD33}" type="presParOf" srcId="{BE6C112D-E0D8-45D3-8239-8D2ECF6F294A}" destId="{8D82DB92-8B23-4C1D-9A5A-570A4E3024E5}" srcOrd="0" destOrd="0" presId="urn:microsoft.com/office/officeart/2005/8/layout/orgChart1"/>
    <dgm:cxn modelId="{8F64C144-E2E7-4C98-97E1-A4546ED5C5A5}" type="presParOf" srcId="{8D82DB92-8B23-4C1D-9A5A-570A4E3024E5}" destId="{1439824C-0FFC-40C2-8222-4913EF556E62}" srcOrd="0" destOrd="0" presId="urn:microsoft.com/office/officeart/2005/8/layout/orgChart1"/>
    <dgm:cxn modelId="{50C0076F-4A42-4ABB-B97E-1E92E7FD8F99}" type="presParOf" srcId="{8D82DB92-8B23-4C1D-9A5A-570A4E3024E5}" destId="{A09C62FC-20FE-4630-A297-173235A49828}" srcOrd="1" destOrd="0" presId="urn:microsoft.com/office/officeart/2005/8/layout/orgChart1"/>
    <dgm:cxn modelId="{85E05FF1-218E-4BE9-ABB0-2AB7868915FC}" type="presParOf" srcId="{BE6C112D-E0D8-45D3-8239-8D2ECF6F294A}" destId="{2F324AB9-1639-420D-9AA2-B8F5C7A25848}" srcOrd="1" destOrd="0" presId="urn:microsoft.com/office/officeart/2005/8/layout/orgChart1"/>
    <dgm:cxn modelId="{C6E86FD0-B5AE-4FD8-B0D3-42D275F97A65}" type="presParOf" srcId="{BE6C112D-E0D8-45D3-8239-8D2ECF6F294A}" destId="{F0CB4389-96BE-4AA5-958D-3188E4215480}" srcOrd="2" destOrd="0" presId="urn:microsoft.com/office/officeart/2005/8/layout/orgChart1"/>
    <dgm:cxn modelId="{9B29FDE3-16E4-4D45-96B0-012E419F4B3D}" type="presParOf" srcId="{7A110E83-6698-4876-AA4B-8B10A435A6E9}" destId="{F6821F6A-115C-49CB-8675-6FBB75396908}"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CE962-2774-490E-9D8E-4A923817DA51}">
      <dsp:nvSpPr>
        <dsp:cNvPr id="0" name=""/>
        <dsp:cNvSpPr/>
      </dsp:nvSpPr>
      <dsp:spPr>
        <a:xfrm>
          <a:off x="4064000" y="2459823"/>
          <a:ext cx="2875309" cy="499020"/>
        </a:xfrm>
        <a:custGeom>
          <a:avLst/>
          <a:gdLst/>
          <a:ahLst/>
          <a:cxnLst/>
          <a:rect l="0" t="0" r="0" b="0"/>
          <a:pathLst>
            <a:path>
              <a:moveTo>
                <a:pt x="0" y="0"/>
              </a:moveTo>
              <a:lnTo>
                <a:pt x="0" y="249510"/>
              </a:lnTo>
              <a:lnTo>
                <a:pt x="2875309" y="249510"/>
              </a:lnTo>
              <a:lnTo>
                <a:pt x="2875309" y="49902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E43106-2773-4211-9479-FCDA9AED6E22}">
      <dsp:nvSpPr>
        <dsp:cNvPr id="0" name=""/>
        <dsp:cNvSpPr/>
      </dsp:nvSpPr>
      <dsp:spPr>
        <a:xfrm>
          <a:off x="4018280" y="2459823"/>
          <a:ext cx="91440" cy="499020"/>
        </a:xfrm>
        <a:custGeom>
          <a:avLst/>
          <a:gdLst/>
          <a:ahLst/>
          <a:cxnLst/>
          <a:rect l="0" t="0" r="0" b="0"/>
          <a:pathLst>
            <a:path>
              <a:moveTo>
                <a:pt x="45720" y="0"/>
              </a:moveTo>
              <a:lnTo>
                <a:pt x="45720" y="49902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838F26-6DE1-4A3D-B69A-190AE76AF3E3}">
      <dsp:nvSpPr>
        <dsp:cNvPr id="0" name=""/>
        <dsp:cNvSpPr/>
      </dsp:nvSpPr>
      <dsp:spPr>
        <a:xfrm>
          <a:off x="1188690" y="2459823"/>
          <a:ext cx="2875309" cy="499020"/>
        </a:xfrm>
        <a:custGeom>
          <a:avLst/>
          <a:gdLst/>
          <a:ahLst/>
          <a:cxnLst/>
          <a:rect l="0" t="0" r="0" b="0"/>
          <a:pathLst>
            <a:path>
              <a:moveTo>
                <a:pt x="2875309" y="0"/>
              </a:moveTo>
              <a:lnTo>
                <a:pt x="2875309" y="249510"/>
              </a:lnTo>
              <a:lnTo>
                <a:pt x="0" y="249510"/>
              </a:lnTo>
              <a:lnTo>
                <a:pt x="0" y="49902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B0089E-EC79-4C66-85F6-C4F2BEFE0BF1}">
      <dsp:nvSpPr>
        <dsp:cNvPr id="0" name=""/>
        <dsp:cNvSpPr/>
      </dsp:nvSpPr>
      <dsp:spPr>
        <a:xfrm>
          <a:off x="2875855" y="1271678"/>
          <a:ext cx="2376289" cy="1188144"/>
        </a:xfrm>
        <a:prstGeom prst="rect">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3600" kern="1200" dirty="0">
              <a:solidFill>
                <a:schemeClr val="tx1"/>
              </a:solidFill>
            </a:rPr>
            <a:t>Active exercises</a:t>
          </a:r>
          <a:endParaRPr lang="en-US" sz="3600" kern="1200" dirty="0">
            <a:solidFill>
              <a:schemeClr val="tx1"/>
            </a:solidFill>
          </a:endParaRPr>
        </a:p>
      </dsp:txBody>
      <dsp:txXfrm>
        <a:off x="2875855" y="1271678"/>
        <a:ext cx="2376289" cy="1188144"/>
      </dsp:txXfrm>
    </dsp:sp>
    <dsp:sp modelId="{58B496AE-B830-4B92-B544-026DF2CBFFDB}">
      <dsp:nvSpPr>
        <dsp:cNvPr id="0" name=""/>
        <dsp:cNvSpPr/>
      </dsp:nvSpPr>
      <dsp:spPr>
        <a:xfrm>
          <a:off x="545" y="2958843"/>
          <a:ext cx="2376289" cy="1188144"/>
        </a:xfrm>
        <a:prstGeom prst="rect">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Natural Speed</a:t>
          </a:r>
        </a:p>
      </dsp:txBody>
      <dsp:txXfrm>
        <a:off x="545" y="2958843"/>
        <a:ext cx="2376289" cy="1188144"/>
      </dsp:txXfrm>
    </dsp:sp>
    <dsp:sp modelId="{574E57B3-D2BF-4AE9-A69C-381164665E1D}">
      <dsp:nvSpPr>
        <dsp:cNvPr id="0" name=""/>
        <dsp:cNvSpPr/>
      </dsp:nvSpPr>
      <dsp:spPr>
        <a:xfrm>
          <a:off x="2875855" y="2958843"/>
          <a:ext cx="2376289" cy="1188144"/>
        </a:xfrm>
        <a:prstGeom prst="rect">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Reduced Speed</a:t>
          </a:r>
        </a:p>
      </dsp:txBody>
      <dsp:txXfrm>
        <a:off x="2875855" y="2958843"/>
        <a:ext cx="2376289" cy="1188144"/>
      </dsp:txXfrm>
    </dsp:sp>
    <dsp:sp modelId="{1439824C-0FFC-40C2-8222-4913EF556E62}">
      <dsp:nvSpPr>
        <dsp:cNvPr id="0" name=""/>
        <dsp:cNvSpPr/>
      </dsp:nvSpPr>
      <dsp:spPr>
        <a:xfrm>
          <a:off x="5751165" y="2958843"/>
          <a:ext cx="2376289" cy="1188144"/>
        </a:xfrm>
        <a:prstGeom prst="rect">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Active Speed</a:t>
          </a:r>
        </a:p>
      </dsp:txBody>
      <dsp:txXfrm>
        <a:off x="5751165" y="2958843"/>
        <a:ext cx="2376289" cy="118814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pPr/>
              <a:t>6/19/2024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pPr/>
              <a:t>6/19/2024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pPr/>
              <a:t>6/19/2024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pPr/>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480828-6983-48AD-9E27-CBD3696F837E}" type="datetimeFigureOut">
              <a:rPr lang="en-US" dirty="0"/>
              <a:pPr/>
              <a:t>6/19/2024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C5EFB91-0324-450E-B17F-36DC0ECCE413}" type="datetimeFigureOut">
              <a:rPr lang="en-US" dirty="0"/>
              <a:pPr/>
              <a:t>6/19/2024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pPr/>
              <a:t>6/19/2024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xmlns="">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xmlns=""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55.png"/><Relationship Id="rId5" Type="http://schemas.microsoft.com/office/2007/relationships/hdphoto" Target="../media/hdphoto2.wdp"/><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image" Target="../media/image5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5542" y="1353312"/>
            <a:ext cx="9966960" cy="3035808"/>
          </a:xfrm>
        </p:spPr>
        <p:txBody>
          <a:bodyPr/>
          <a:lstStyle/>
          <a:p>
            <a:r>
              <a:rPr lang="en-IN" dirty="0"/>
              <a:t>Mechanics &amp; Application to human body</a:t>
            </a:r>
          </a:p>
        </p:txBody>
      </p:sp>
      <p:sp>
        <p:nvSpPr>
          <p:cNvPr id="3" name="Subtitle 2"/>
          <p:cNvSpPr>
            <a:spLocks noGrp="1"/>
          </p:cNvSpPr>
          <p:nvPr>
            <p:ph type="subTitle" idx="1"/>
          </p:nvPr>
        </p:nvSpPr>
        <p:spPr>
          <a:xfrm>
            <a:off x="945542" y="4587902"/>
            <a:ext cx="7891272" cy="1281269"/>
          </a:xfrm>
        </p:spPr>
        <p:txBody>
          <a:bodyPr>
            <a:normAutofit fontScale="77500" lnSpcReduction="20000"/>
          </a:bodyPr>
          <a:lstStyle/>
          <a:p>
            <a:r>
              <a:rPr lang="en-US" b="1" dirty="0" smtClean="0"/>
              <a:t>Dr. </a:t>
            </a:r>
            <a:r>
              <a:rPr lang="en-US" b="1" dirty="0" err="1" smtClean="0"/>
              <a:t>Preeti</a:t>
            </a:r>
            <a:r>
              <a:rPr lang="en-US" b="1" dirty="0" smtClean="0"/>
              <a:t> </a:t>
            </a:r>
            <a:r>
              <a:rPr lang="en-US" b="1" dirty="0" err="1" smtClean="0"/>
              <a:t>Ganachari</a:t>
            </a:r>
            <a:endParaRPr lang="en-US" b="1" dirty="0" smtClean="0"/>
          </a:p>
          <a:p>
            <a:r>
              <a:rPr lang="en-US" b="1" dirty="0" smtClean="0"/>
              <a:t>Dept. Of </a:t>
            </a:r>
            <a:r>
              <a:rPr lang="en-IN" b="1" dirty="0" err="1" smtClean="0"/>
              <a:t>Neurophysiotherapy</a:t>
            </a:r>
            <a:endParaRPr lang="en-IN" b="1" dirty="0" smtClean="0"/>
          </a:p>
          <a:p>
            <a:r>
              <a:rPr lang="en-IN" b="1" dirty="0" err="1" smtClean="0"/>
              <a:t>Mgm</a:t>
            </a:r>
            <a:r>
              <a:rPr lang="en-IN" b="1" dirty="0" smtClean="0"/>
              <a:t> Institute Of </a:t>
            </a:r>
            <a:r>
              <a:rPr lang="en-IN" b="1" dirty="0" smtClean="0"/>
              <a:t>Physiotherapy</a:t>
            </a:r>
            <a:endParaRPr lang="en-US" b="1" dirty="0" smtClean="0"/>
          </a:p>
          <a:p>
            <a:r>
              <a:rPr lang="en-IN" b="1" dirty="0" smtClean="0"/>
              <a:t>Chh. Sambhajinagar</a:t>
            </a:r>
            <a:endParaRPr lang="en-US" b="1" dirty="0" smtClean="0"/>
          </a:p>
          <a:p>
            <a:endParaRPr lang="en-US" dirty="0" smtClean="0"/>
          </a:p>
        </p:txBody>
      </p:sp>
    </p:spTree>
    <p:extLst>
      <p:ext uri="{BB962C8B-B14F-4D97-AF65-F5344CB8AC3E}">
        <p14:creationId xmlns:p14="http://schemas.microsoft.com/office/powerpoint/2010/main" xmlns="" val="842166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Linear motion</a:t>
            </a:r>
          </a:p>
        </p:txBody>
      </p:sp>
      <p:sp>
        <p:nvSpPr>
          <p:cNvPr id="3" name="Content Placeholder 2"/>
          <p:cNvSpPr>
            <a:spLocks noGrp="1"/>
          </p:cNvSpPr>
          <p:nvPr>
            <p:ph idx="1"/>
          </p:nvPr>
        </p:nvSpPr>
        <p:spPr/>
        <p:txBody>
          <a:bodyPr/>
          <a:lstStyle/>
          <a:p>
            <a:pPr>
              <a:lnSpc>
                <a:spcPct val="150000"/>
              </a:lnSpc>
            </a:pPr>
            <a:r>
              <a:rPr lang="en-IN" dirty="0"/>
              <a:t>Linear motion is also known as </a:t>
            </a:r>
            <a:r>
              <a:rPr lang="en-IN" dirty="0" err="1"/>
              <a:t>translatory</a:t>
            </a:r>
            <a:r>
              <a:rPr lang="en-IN" dirty="0"/>
              <a:t> or translational motion </a:t>
            </a:r>
          </a:p>
          <a:p>
            <a:pPr>
              <a:lnSpc>
                <a:spcPct val="150000"/>
              </a:lnSpc>
            </a:pPr>
            <a:r>
              <a:rPr lang="en-IN" dirty="0"/>
              <a:t>In linear motion, all parts of the body are moving in the same direction and at the same speed and if this motion occurs along a straight line it is referred to as linear</a:t>
            </a:r>
          </a:p>
          <a:p>
            <a:pPr>
              <a:lnSpc>
                <a:spcPct val="150000"/>
              </a:lnSpc>
            </a:pPr>
            <a:r>
              <a:rPr lang="en-IN" dirty="0"/>
              <a:t>Curvilinear motion is when motion occurs along a curved path</a:t>
            </a:r>
          </a:p>
        </p:txBody>
      </p:sp>
    </p:spTree>
    <p:extLst>
      <p:ext uri="{BB962C8B-B14F-4D97-AF65-F5344CB8AC3E}">
        <p14:creationId xmlns:p14="http://schemas.microsoft.com/office/powerpoint/2010/main" xmlns="" val="12434137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If however, the length of the effort’s arm exceeds that of the weight’s arm, less effort will be required to achieve a similar result and an advantage will be gained by the use of the lever</a:t>
            </a:r>
          </a:p>
          <a:p>
            <a:pPr>
              <a:lnSpc>
                <a:spcPct val="150000"/>
              </a:lnSpc>
            </a:pPr>
            <a:r>
              <a:rPr lang="en-IN" dirty="0"/>
              <a:t>This is known as mechanical advantage, is obtained in levers of 1</a:t>
            </a:r>
            <a:r>
              <a:rPr lang="en-IN" baseline="30000" dirty="0"/>
              <a:t>st</a:t>
            </a:r>
            <a:r>
              <a:rPr lang="en-IN" dirty="0"/>
              <a:t> order (when fulcrum is nearer to the weight) and in all the 2</a:t>
            </a:r>
            <a:r>
              <a:rPr lang="en-IN" baseline="30000" dirty="0"/>
              <a:t>nd</a:t>
            </a:r>
            <a:r>
              <a:rPr lang="en-IN" dirty="0"/>
              <a:t> order levers</a:t>
            </a:r>
          </a:p>
        </p:txBody>
      </p:sp>
    </p:spTree>
    <p:extLst>
      <p:ext uri="{BB962C8B-B14F-4D97-AF65-F5344CB8AC3E}">
        <p14:creationId xmlns:p14="http://schemas.microsoft.com/office/powerpoint/2010/main" xmlns="" val="6057791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stretch>
            <a:fillRect/>
          </a:stretch>
        </p:blipFill>
        <p:spPr>
          <a:xfrm>
            <a:off x="1885097" y="1815084"/>
            <a:ext cx="8427902" cy="3291840"/>
          </a:xfrm>
        </p:spPr>
      </p:pic>
    </p:spTree>
    <p:extLst>
      <p:ext uri="{BB962C8B-B14F-4D97-AF65-F5344CB8AC3E}">
        <p14:creationId xmlns:p14="http://schemas.microsoft.com/office/powerpoint/2010/main" xmlns="" val="8403589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Conversely, when the weight’s arm exceeds the effort’s arm, a condition of mechanical Disadvantage occurs, as in levers of 1</a:t>
            </a:r>
            <a:r>
              <a:rPr lang="en-IN" baseline="30000" dirty="0"/>
              <a:t>st</a:t>
            </a:r>
            <a:r>
              <a:rPr lang="en-IN" dirty="0"/>
              <a:t> Order, when fulcrum is nearer to the effort than to the weight and n all the 3</a:t>
            </a:r>
            <a:r>
              <a:rPr lang="en-IN" baseline="30000" dirty="0"/>
              <a:t>rd</a:t>
            </a:r>
            <a:r>
              <a:rPr lang="en-IN" dirty="0"/>
              <a:t> order levers</a:t>
            </a:r>
          </a:p>
        </p:txBody>
      </p:sp>
    </p:spTree>
    <p:extLst>
      <p:ext uri="{BB962C8B-B14F-4D97-AF65-F5344CB8AC3E}">
        <p14:creationId xmlns:p14="http://schemas.microsoft.com/office/powerpoint/2010/main" xmlns="" val="3585154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Levers of the Body</a:t>
            </a:r>
            <a:endParaRPr lang="en-IN" dirty="0"/>
          </a:p>
        </p:txBody>
      </p:sp>
      <p:sp>
        <p:nvSpPr>
          <p:cNvPr id="3" name="Content Placeholder 2"/>
          <p:cNvSpPr>
            <a:spLocks noGrp="1"/>
          </p:cNvSpPr>
          <p:nvPr>
            <p:ph idx="1"/>
          </p:nvPr>
        </p:nvSpPr>
        <p:spPr/>
        <p:txBody>
          <a:bodyPr/>
          <a:lstStyle/>
          <a:p>
            <a:pPr>
              <a:lnSpc>
                <a:spcPct val="150000"/>
              </a:lnSpc>
            </a:pPr>
            <a:r>
              <a:rPr lang="en-IN" i="1" dirty="0"/>
              <a:t>1</a:t>
            </a:r>
            <a:r>
              <a:rPr lang="en-IN" i="1" baseline="30000" dirty="0"/>
              <a:t>st</a:t>
            </a:r>
            <a:r>
              <a:rPr lang="en-IN" i="1" dirty="0"/>
              <a:t> Order:</a:t>
            </a:r>
          </a:p>
          <a:p>
            <a:pPr>
              <a:lnSpc>
                <a:spcPct val="150000"/>
              </a:lnSpc>
            </a:pPr>
            <a:r>
              <a:rPr lang="en-IN" dirty="0"/>
              <a:t>Feature: Stability and a state of equilibrium with or without mechanical advantage</a:t>
            </a:r>
          </a:p>
          <a:p>
            <a:pPr>
              <a:lnSpc>
                <a:spcPct val="150000"/>
              </a:lnSpc>
            </a:pPr>
            <a:r>
              <a:rPr lang="en-IN" dirty="0" err="1"/>
              <a:t>Eg</a:t>
            </a:r>
            <a:r>
              <a:rPr lang="en-IN" dirty="0"/>
              <a:t>. Nodding movements of the head; </a:t>
            </a:r>
            <a:br>
              <a:rPr lang="en-IN" dirty="0"/>
            </a:br>
            <a:r>
              <a:rPr lang="en-IN" dirty="0"/>
              <a:t>the skull represents the lever, </a:t>
            </a:r>
            <a:br>
              <a:rPr lang="en-IN" dirty="0"/>
            </a:br>
            <a:r>
              <a:rPr lang="en-IN" dirty="0"/>
              <a:t>the </a:t>
            </a:r>
            <a:r>
              <a:rPr lang="en-IN" dirty="0" err="1"/>
              <a:t>atlanto</a:t>
            </a:r>
            <a:r>
              <a:rPr lang="en-IN" dirty="0"/>
              <a:t>-occipital joints the fulcrum, </a:t>
            </a:r>
            <a:br>
              <a:rPr lang="en-IN" dirty="0"/>
            </a:br>
            <a:r>
              <a:rPr lang="en-IN" dirty="0"/>
              <a:t>weight is situated anteriorly in the face, </a:t>
            </a:r>
            <a:br>
              <a:rPr lang="en-IN" dirty="0"/>
            </a:br>
            <a:r>
              <a:rPr lang="en-IN" dirty="0"/>
              <a:t>and the effort is by contraction of the posterior neck muscles</a:t>
            </a:r>
          </a:p>
        </p:txBody>
      </p:sp>
    </p:spTree>
    <p:extLst>
      <p:ext uri="{BB962C8B-B14F-4D97-AF65-F5344CB8AC3E}">
        <p14:creationId xmlns:p14="http://schemas.microsoft.com/office/powerpoint/2010/main" xmlns="" val="26565380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59046" y="994466"/>
            <a:ext cx="8280004" cy="4770230"/>
          </a:xfrm>
        </p:spPr>
      </p:pic>
    </p:spTree>
    <p:extLst>
      <p:ext uri="{BB962C8B-B14F-4D97-AF65-F5344CB8AC3E}">
        <p14:creationId xmlns:p14="http://schemas.microsoft.com/office/powerpoint/2010/main" xmlns="" val="35646521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r>
              <a:rPr lang="en-IN" i="1" dirty="0"/>
              <a:t>2</a:t>
            </a:r>
            <a:r>
              <a:rPr lang="en-IN" i="1" baseline="30000" dirty="0"/>
              <a:t>nd</a:t>
            </a:r>
            <a:r>
              <a:rPr lang="en-IN" i="1" dirty="0"/>
              <a:t> Order lever:</a:t>
            </a:r>
          </a:p>
          <a:p>
            <a:r>
              <a:rPr lang="en-IN" dirty="0"/>
              <a:t>This is the lever of power as there always is a mechanical advantage</a:t>
            </a:r>
          </a:p>
          <a:p>
            <a:r>
              <a:rPr lang="en-IN" dirty="0"/>
              <a:t>Lower limb- toe standing (heels raised)</a:t>
            </a:r>
          </a:p>
          <a:p>
            <a:r>
              <a:rPr lang="en-IN" dirty="0"/>
              <a:t>Lever- The tarsal and meta-tarsal bones </a:t>
            </a:r>
          </a:p>
          <a:p>
            <a:r>
              <a:rPr lang="en-IN" dirty="0"/>
              <a:t>Fulcrum- Metatarsophalangeal joint</a:t>
            </a:r>
          </a:p>
          <a:p>
            <a:r>
              <a:rPr lang="en-IN" dirty="0"/>
              <a:t>Weight- weight of the body </a:t>
            </a:r>
          </a:p>
          <a:p>
            <a:r>
              <a:rPr lang="en-IN" dirty="0"/>
              <a:t>Effort- Insertion of the </a:t>
            </a:r>
            <a:r>
              <a:rPr lang="en-IN" dirty="0" err="1"/>
              <a:t>tendo-calcaneum</a:t>
            </a:r>
            <a:r>
              <a:rPr lang="en-IN" dirty="0"/>
              <a:t> (contraction of calf muscles)</a:t>
            </a:r>
          </a:p>
          <a:p>
            <a:endParaRPr lang="en-IN" i="1" dirty="0"/>
          </a:p>
        </p:txBody>
      </p:sp>
    </p:spTree>
    <p:extLst>
      <p:ext uri="{BB962C8B-B14F-4D97-AF65-F5344CB8AC3E}">
        <p14:creationId xmlns:p14="http://schemas.microsoft.com/office/powerpoint/2010/main" xmlns="" val="2930016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01301" y="835439"/>
            <a:ext cx="7995493" cy="5035274"/>
          </a:xfrm>
        </p:spPr>
      </p:pic>
    </p:spTree>
    <p:extLst>
      <p:ext uri="{BB962C8B-B14F-4D97-AF65-F5344CB8AC3E}">
        <p14:creationId xmlns:p14="http://schemas.microsoft.com/office/powerpoint/2010/main" xmlns="" val="35913923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48" y="598932"/>
            <a:ext cx="10058400" cy="5687568"/>
          </a:xfrm>
        </p:spPr>
        <p:txBody>
          <a:bodyPr>
            <a:normAutofit lnSpcReduction="10000"/>
          </a:bodyPr>
          <a:lstStyle/>
          <a:p>
            <a:pPr>
              <a:lnSpc>
                <a:spcPct val="150000"/>
              </a:lnSpc>
            </a:pPr>
            <a:r>
              <a:rPr lang="en-IN" i="1" dirty="0"/>
              <a:t>3</a:t>
            </a:r>
            <a:r>
              <a:rPr lang="en-IN" i="1" baseline="30000" dirty="0"/>
              <a:t>rd</a:t>
            </a:r>
            <a:r>
              <a:rPr lang="en-IN" i="1" dirty="0"/>
              <a:t> Order: </a:t>
            </a:r>
          </a:p>
          <a:p>
            <a:pPr>
              <a:lnSpc>
                <a:spcPct val="150000"/>
              </a:lnSpc>
            </a:pPr>
            <a:r>
              <a:rPr lang="en-IN" dirty="0"/>
              <a:t>Maximum lever of the body are of this type</a:t>
            </a:r>
          </a:p>
          <a:p>
            <a:pPr>
              <a:lnSpc>
                <a:spcPct val="150000"/>
              </a:lnSpc>
            </a:pPr>
            <a:r>
              <a:rPr lang="en-IN" dirty="0"/>
              <a:t>A lever of mechanical disadvantage but Speed/velocity and range of motion advantage</a:t>
            </a:r>
          </a:p>
          <a:p>
            <a:pPr>
              <a:lnSpc>
                <a:spcPct val="150000"/>
              </a:lnSpc>
            </a:pPr>
            <a:r>
              <a:rPr lang="en-IN" dirty="0"/>
              <a:t>Lever- forearm</a:t>
            </a:r>
          </a:p>
          <a:p>
            <a:pPr>
              <a:lnSpc>
                <a:spcPct val="150000"/>
              </a:lnSpc>
            </a:pPr>
            <a:r>
              <a:rPr lang="en-IN" dirty="0"/>
              <a:t>Fulcrum- Elbow joint</a:t>
            </a:r>
          </a:p>
          <a:p>
            <a:pPr>
              <a:lnSpc>
                <a:spcPct val="150000"/>
              </a:lnSpc>
            </a:pPr>
            <a:r>
              <a:rPr lang="en-IN" dirty="0"/>
              <a:t>Effort- Brachialis muscle</a:t>
            </a:r>
          </a:p>
          <a:p>
            <a:pPr>
              <a:lnSpc>
                <a:spcPct val="150000"/>
              </a:lnSpc>
            </a:pPr>
            <a:r>
              <a:rPr lang="en-IN" dirty="0"/>
              <a:t>Weight- Object held in hand</a:t>
            </a:r>
          </a:p>
          <a:p>
            <a:pPr>
              <a:lnSpc>
                <a:spcPct val="150000"/>
              </a:lnSpc>
            </a:pPr>
            <a:r>
              <a:rPr lang="en-IN" dirty="0"/>
              <a:t>Small amount of muscular contraction will be translated into a much more extensive and rapid movement</a:t>
            </a:r>
          </a:p>
        </p:txBody>
      </p:sp>
    </p:spTree>
    <p:extLst>
      <p:ext uri="{BB962C8B-B14F-4D97-AF65-F5344CB8AC3E}">
        <p14:creationId xmlns:p14="http://schemas.microsoft.com/office/powerpoint/2010/main" xmlns="" val="33124922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2362302" y="755925"/>
            <a:ext cx="7473491" cy="5605119"/>
          </a:xfrm>
        </p:spPr>
      </p:pic>
    </p:spTree>
    <p:extLst>
      <p:ext uri="{BB962C8B-B14F-4D97-AF65-F5344CB8AC3E}">
        <p14:creationId xmlns:p14="http://schemas.microsoft.com/office/powerpoint/2010/main" xmlns="" val="41043093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Levers in Physiotherapy</a:t>
            </a:r>
          </a:p>
        </p:txBody>
      </p:sp>
      <p:sp>
        <p:nvSpPr>
          <p:cNvPr id="3" name="Content Placeholder 2"/>
          <p:cNvSpPr>
            <a:spLocks noGrp="1"/>
          </p:cNvSpPr>
          <p:nvPr>
            <p:ph idx="1"/>
          </p:nvPr>
        </p:nvSpPr>
        <p:spPr/>
        <p:txBody>
          <a:bodyPr/>
          <a:lstStyle/>
          <a:p>
            <a:pPr>
              <a:lnSpc>
                <a:spcPct val="150000"/>
              </a:lnSpc>
            </a:pPr>
            <a:r>
              <a:rPr lang="en-IN" dirty="0"/>
              <a:t>Human body achieves movement and resilience by a system of movements</a:t>
            </a:r>
          </a:p>
          <a:p>
            <a:pPr>
              <a:lnSpc>
                <a:spcPct val="150000"/>
              </a:lnSpc>
            </a:pPr>
            <a:r>
              <a:rPr lang="en-IN" dirty="0"/>
              <a:t>In strengthening, as muscle strength increases the resistance or weight which is to be overcome must also be increased until no further progression can be achieved</a:t>
            </a:r>
          </a:p>
          <a:p>
            <a:pPr>
              <a:lnSpc>
                <a:spcPct val="150000"/>
              </a:lnSpc>
            </a:pPr>
            <a:r>
              <a:rPr lang="en-IN" dirty="0"/>
              <a:t>The only variation that can be achieved- </a:t>
            </a:r>
            <a:r>
              <a:rPr lang="en-IN" u="sng" dirty="0"/>
              <a:t>weight</a:t>
            </a:r>
            <a:r>
              <a:rPr lang="en-IN" dirty="0"/>
              <a:t> and </a:t>
            </a:r>
            <a:r>
              <a:rPr lang="en-IN" u="sng" dirty="0"/>
              <a:t>perpendicular distance</a:t>
            </a:r>
            <a:r>
              <a:rPr lang="en-IN" dirty="0"/>
              <a:t> from the fulcrum</a:t>
            </a:r>
          </a:p>
        </p:txBody>
      </p:sp>
    </p:spTree>
    <p:extLst>
      <p:ext uri="{BB962C8B-B14F-4D97-AF65-F5344CB8AC3E}">
        <p14:creationId xmlns:p14="http://schemas.microsoft.com/office/powerpoint/2010/main" xmlns="" val="3567479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Angular motion</a:t>
            </a:r>
          </a:p>
        </p:txBody>
      </p:sp>
      <p:sp>
        <p:nvSpPr>
          <p:cNvPr id="3" name="Content Placeholder 2"/>
          <p:cNvSpPr>
            <a:spLocks noGrp="1"/>
          </p:cNvSpPr>
          <p:nvPr>
            <p:ph idx="1"/>
          </p:nvPr>
        </p:nvSpPr>
        <p:spPr/>
        <p:txBody>
          <a:bodyPr/>
          <a:lstStyle/>
          <a:p>
            <a:pPr>
              <a:lnSpc>
                <a:spcPct val="150000"/>
              </a:lnSpc>
            </a:pPr>
            <a:r>
              <a:rPr lang="en-IN" dirty="0"/>
              <a:t>Angular motion is described as a rotation that occurs around a central imaginary line known as the rotation axis</a:t>
            </a:r>
          </a:p>
        </p:txBody>
      </p:sp>
    </p:spTree>
    <p:extLst>
      <p:ext uri="{BB962C8B-B14F-4D97-AF65-F5344CB8AC3E}">
        <p14:creationId xmlns:p14="http://schemas.microsoft.com/office/powerpoint/2010/main" xmlns="" val="9848967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Added resistance to the muscle action can therefore be applied, either by increasing the weight to be overcome or by increasing the length of the weight’s arm</a:t>
            </a:r>
          </a:p>
          <a:p>
            <a:pPr>
              <a:lnSpc>
                <a:spcPct val="150000"/>
              </a:lnSpc>
            </a:pPr>
            <a:r>
              <a:rPr lang="en-IN" dirty="0"/>
              <a:t>Increasing the length of weight’s arm is known as </a:t>
            </a:r>
            <a:r>
              <a:rPr lang="en-IN" b="1" dirty="0"/>
              <a:t>increasing the leverage</a:t>
            </a:r>
          </a:p>
          <a:p>
            <a:pPr>
              <a:lnSpc>
                <a:spcPct val="150000"/>
              </a:lnSpc>
            </a:pPr>
            <a:r>
              <a:rPr lang="en-IN" b="1" dirty="0"/>
              <a:t>Increasing the leverage- </a:t>
            </a:r>
            <a:r>
              <a:rPr lang="en-IN" dirty="0"/>
              <a:t>point of application of weight </a:t>
            </a:r>
          </a:p>
          <a:p>
            <a:pPr>
              <a:lnSpc>
                <a:spcPct val="150000"/>
              </a:lnSpc>
            </a:pPr>
            <a:r>
              <a:rPr lang="en-IN" dirty="0"/>
              <a:t>E.g. Abduction of arm with elbow flexed and elbow extended</a:t>
            </a:r>
          </a:p>
        </p:txBody>
      </p:sp>
    </p:spTree>
    <p:extLst>
      <p:ext uri="{BB962C8B-B14F-4D97-AF65-F5344CB8AC3E}">
        <p14:creationId xmlns:p14="http://schemas.microsoft.com/office/powerpoint/2010/main" xmlns="" val="29341897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Angle of Pull</a:t>
            </a:r>
          </a:p>
        </p:txBody>
      </p:sp>
      <p:sp>
        <p:nvSpPr>
          <p:cNvPr id="3" name="Content Placeholder 2"/>
          <p:cNvSpPr>
            <a:spLocks noGrp="1"/>
          </p:cNvSpPr>
          <p:nvPr>
            <p:ph idx="1"/>
          </p:nvPr>
        </p:nvSpPr>
        <p:spPr/>
        <p:txBody>
          <a:bodyPr/>
          <a:lstStyle/>
          <a:p>
            <a:pPr>
              <a:lnSpc>
                <a:spcPct val="150000"/>
              </a:lnSpc>
            </a:pPr>
            <a:r>
              <a:rPr lang="en-IN" dirty="0"/>
              <a:t>A force is most effective when applied at right angles to a lever</a:t>
            </a:r>
          </a:p>
          <a:p>
            <a:pPr>
              <a:lnSpc>
                <a:spcPct val="150000"/>
              </a:lnSpc>
            </a:pPr>
            <a:r>
              <a:rPr lang="en-IN" dirty="0"/>
              <a:t>The angle formed between the line of pull of a muscle and the longitudinal axis of the bone in which the muscle is acting</a:t>
            </a:r>
          </a:p>
          <a:p>
            <a:pPr>
              <a:lnSpc>
                <a:spcPct val="150000"/>
              </a:lnSpc>
            </a:pPr>
            <a:r>
              <a:rPr lang="en-IN" dirty="0"/>
              <a:t>The line of pull is usually indicated by the joint angle</a:t>
            </a:r>
          </a:p>
          <a:p>
            <a:pPr>
              <a:lnSpc>
                <a:spcPct val="150000"/>
              </a:lnSpc>
            </a:pPr>
            <a:r>
              <a:rPr lang="en-IN" dirty="0"/>
              <a:t>It affects the strength of muscle action; at only certain angles of pull can a muscle exert maximal tension</a:t>
            </a:r>
          </a:p>
        </p:txBody>
      </p:sp>
    </p:spTree>
    <p:extLst>
      <p:ext uri="{BB962C8B-B14F-4D97-AF65-F5344CB8AC3E}">
        <p14:creationId xmlns:p14="http://schemas.microsoft.com/office/powerpoint/2010/main" xmlns="" val="22702122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2470417-D0DB-4EF9-B24D-533252BDD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xmlns="" id="{5DD43A5E-96FC-4417-AAAA-6D22205AE7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xmlns="">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xmlns="" id="{AC8EC610-CBFB-4415-82B2-94F68101CF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xmlns="" id="{DB7A51A1-84E3-4D44-A07A-5C7CCCE6A0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xmlns="">
                    <a14:imgLayer r:embed="rId5">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400800" y="484632"/>
            <a:ext cx="5299586" cy="1609344"/>
          </a:xfrm>
          <a:ln>
            <a:noFill/>
          </a:ln>
        </p:spPr>
        <p:txBody>
          <a:bodyPr vert="horz" lIns="91440" tIns="45720" rIns="91440" bIns="45720" rtlCol="0" anchor="ctr">
            <a:normAutofit/>
          </a:bodyPr>
          <a:lstStyle/>
          <a:p>
            <a:endParaRPr lang="en-US" sz="4000"/>
          </a:p>
        </p:txBody>
      </p:sp>
      <p:pic>
        <p:nvPicPr>
          <p:cNvPr id="4" name="Content Placeholder 3"/>
          <p:cNvPicPr>
            <a:picLocks noGrp="1" noChangeAspect="1"/>
          </p:cNvPicPr>
          <p:nvPr>
            <p:ph idx="1"/>
          </p:nvPr>
        </p:nvPicPr>
        <p:blipFill>
          <a:blip r:embed="rId6"/>
          <a:stretch>
            <a:fillRect/>
          </a:stretch>
        </p:blipFill>
        <p:spPr>
          <a:xfrm>
            <a:off x="324509" y="1059739"/>
            <a:ext cx="5112461" cy="5112461"/>
          </a:xfrm>
          <a:prstGeom prst="rect">
            <a:avLst/>
          </a:prstGeom>
        </p:spPr>
      </p:pic>
      <p:sp>
        <p:nvSpPr>
          <p:cNvPr id="6" name="Text Placeholder 5"/>
          <p:cNvSpPr>
            <a:spLocks noGrp="1"/>
          </p:cNvSpPr>
          <p:nvPr>
            <p:ph type="body" sz="half" idx="2"/>
          </p:nvPr>
        </p:nvSpPr>
        <p:spPr>
          <a:xfrm>
            <a:off x="6400799" y="2121408"/>
            <a:ext cx="5299585" cy="4050792"/>
          </a:xfrm>
        </p:spPr>
        <p:txBody>
          <a:bodyPr vert="horz" lIns="91440" tIns="45720" rIns="91440" bIns="45720" rtlCol="0">
            <a:normAutofit/>
          </a:bodyPr>
          <a:lstStyle/>
          <a:p>
            <a:pPr indent="-182880">
              <a:lnSpc>
                <a:spcPct val="150000"/>
              </a:lnSpc>
              <a:buFont typeface="Wingdings" pitchFamily="2" charset="2"/>
              <a:buChar char="§"/>
            </a:pPr>
            <a:r>
              <a:rPr lang="en-US" sz="2000" dirty="0">
                <a:solidFill>
                  <a:schemeClr val="tx1"/>
                </a:solidFill>
              </a:rPr>
              <a:t>Pull is most efficient when the muscle is inserted at right angles to the bone</a:t>
            </a:r>
          </a:p>
          <a:p>
            <a:pPr indent="-182880">
              <a:lnSpc>
                <a:spcPct val="150000"/>
              </a:lnSpc>
              <a:buFont typeface="Wingdings" pitchFamily="2" charset="2"/>
              <a:buChar char="§"/>
            </a:pPr>
            <a:r>
              <a:rPr lang="en-US" sz="2000" dirty="0">
                <a:solidFill>
                  <a:schemeClr val="tx1"/>
                </a:solidFill>
              </a:rPr>
              <a:t>The approximation of joint surfaces have stabilizing effect upon the joint which is greatest when the direction of the pull of the muscle is longitudinal</a:t>
            </a:r>
          </a:p>
          <a:p>
            <a:pPr indent="-182880">
              <a:lnSpc>
                <a:spcPct val="150000"/>
              </a:lnSpc>
              <a:buFont typeface="Wingdings" pitchFamily="2" charset="2"/>
              <a:buChar char="§"/>
            </a:pPr>
            <a:endParaRPr lang="en-US" sz="2000" dirty="0">
              <a:solidFill>
                <a:schemeClr val="tx1"/>
              </a:solidFill>
            </a:endParaRPr>
          </a:p>
          <a:p>
            <a:pPr indent="-182880">
              <a:lnSpc>
                <a:spcPct val="150000"/>
              </a:lnSpc>
              <a:buFont typeface="Wingdings" pitchFamily="2" charset="2"/>
              <a:buChar char="§"/>
            </a:pPr>
            <a:endParaRPr lang="en-US" sz="2000" dirty="0">
              <a:solidFill>
                <a:schemeClr val="tx1"/>
              </a:solidFill>
            </a:endParaRPr>
          </a:p>
        </p:txBody>
      </p:sp>
      <p:grpSp>
        <p:nvGrpSpPr>
          <p:cNvPr id="17" name="Group 16">
            <a:extLst>
              <a:ext uri="{FF2B5EF4-FFF2-40B4-BE49-F238E27FC236}">
                <a16:creationId xmlns:a16="http://schemas.microsoft.com/office/drawing/2014/main" xmlns="" id="{E402651C-E31B-4C7D-B593-1FD6014C1B5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xmlns="" id="{EB108D3D-35F4-426D-8E38-237B102BAD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xmlns="" id="{F016D075-E366-4413-8A8A-989D81B16B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xmlns="" val="12769292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xmlns="" id="{6C4426EF-38E4-4A3E-90C8-F7B1EF4FF2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769317" cy="3355942"/>
          </a:xfrm>
          <a:prstGeom prst="rect">
            <a:avLst/>
          </a:prstGeom>
          <a:blipFill dpi="0" rotWithShape="1">
            <a:blip r:embed="rId2">
              <a:duotone>
                <a:schemeClr val="bg2">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5" name="Picture 4"/>
          <p:cNvPicPr>
            <a:picLocks noChangeAspect="1"/>
          </p:cNvPicPr>
          <p:nvPr/>
        </p:nvPicPr>
        <p:blipFill rotWithShape="1">
          <a:blip r:embed="rId3"/>
          <a:srcRect t="8258" r="-1" b="35162"/>
          <a:stretch/>
        </p:blipFill>
        <p:spPr>
          <a:xfrm>
            <a:off x="1067316" y="3833965"/>
            <a:ext cx="4990710" cy="2823724"/>
          </a:xfrm>
          <a:prstGeom prst="rect">
            <a:avLst/>
          </a:prstGeom>
        </p:spPr>
      </p:pic>
      <p:sp>
        <p:nvSpPr>
          <p:cNvPr id="21" name="Rectangle 14">
            <a:extLst>
              <a:ext uri="{FF2B5EF4-FFF2-40B4-BE49-F238E27FC236}">
                <a16:creationId xmlns:a16="http://schemas.microsoft.com/office/drawing/2014/main" xmlns="" id="{4A5BE5FF-FA6B-4FBD-A01A-56F4812111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7220" y="0"/>
            <a:ext cx="6104779" cy="6857999"/>
          </a:xfrm>
          <a:prstGeom prst="rect">
            <a:avLst/>
          </a:prstGeom>
          <a:blipFill dpi="0" rotWithShape="1">
            <a:blip r:embed="rId4">
              <a:alphaModFix amt="60000"/>
              <a:lum bright="70000" contrast="-70000"/>
              <a:extLs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0" y="484632"/>
            <a:ext cx="5299586" cy="1609344"/>
          </a:xfrm>
          <a:ln>
            <a:noFill/>
          </a:ln>
        </p:spPr>
        <p:txBody>
          <a:bodyPr>
            <a:normAutofit/>
          </a:bodyPr>
          <a:lstStyle/>
          <a:p>
            <a:endParaRPr lang="en-IN" sz="4000"/>
          </a:p>
        </p:txBody>
      </p:sp>
      <p:pic>
        <p:nvPicPr>
          <p:cNvPr id="22" name="Content Placeholder 3"/>
          <p:cNvPicPr>
            <a:picLocks noChangeAspect="1"/>
          </p:cNvPicPr>
          <p:nvPr/>
        </p:nvPicPr>
        <p:blipFill rotWithShape="1">
          <a:blip r:embed="rId5"/>
          <a:srcRect l="17481" r="-2" b="-2"/>
          <a:stretch/>
        </p:blipFill>
        <p:spPr>
          <a:xfrm>
            <a:off x="20" y="9"/>
            <a:ext cx="3163759" cy="3833955"/>
          </a:xfrm>
          <a:prstGeom prst="rect">
            <a:avLst/>
          </a:prstGeom>
        </p:spPr>
      </p:pic>
      <p:sp>
        <p:nvSpPr>
          <p:cNvPr id="23" name="Content Placeholder 9">
            <a:extLst>
              <a:ext uri="{FF2B5EF4-FFF2-40B4-BE49-F238E27FC236}">
                <a16:creationId xmlns:a16="http://schemas.microsoft.com/office/drawing/2014/main" xmlns="" id="{D4C331EB-C470-4DED-8742-B58DF829630B}"/>
              </a:ext>
            </a:extLst>
          </p:cNvPr>
          <p:cNvSpPr>
            <a:spLocks noGrp="1"/>
          </p:cNvSpPr>
          <p:nvPr>
            <p:ph idx="1"/>
          </p:nvPr>
        </p:nvSpPr>
        <p:spPr>
          <a:xfrm>
            <a:off x="6400799" y="2121408"/>
            <a:ext cx="5299585" cy="4050792"/>
          </a:xfrm>
        </p:spPr>
        <p:txBody>
          <a:bodyPr>
            <a:normAutofit/>
          </a:bodyPr>
          <a:lstStyle/>
          <a:p>
            <a:pPr>
              <a:lnSpc>
                <a:spcPct val="150000"/>
              </a:lnSpc>
            </a:pPr>
            <a:r>
              <a:rPr lang="en-IN" sz="1800" dirty="0"/>
              <a:t>The efficiency is decreased as the angle of pull is reduced or increased, as some of the force is used in pulling the bone of insertion towards the fulcrum joint</a:t>
            </a:r>
          </a:p>
          <a:p>
            <a:pPr>
              <a:lnSpc>
                <a:spcPct val="150000"/>
              </a:lnSpc>
            </a:pPr>
            <a:endParaRPr lang="en-IN" sz="1800" dirty="0"/>
          </a:p>
          <a:p>
            <a:pPr>
              <a:lnSpc>
                <a:spcPct val="150000"/>
              </a:lnSpc>
            </a:pPr>
            <a:endParaRPr lang="en-IN" sz="1800" dirty="0"/>
          </a:p>
          <a:p>
            <a:endParaRPr lang="en-US" sz="1800" dirty="0"/>
          </a:p>
        </p:txBody>
      </p:sp>
      <p:grpSp>
        <p:nvGrpSpPr>
          <p:cNvPr id="17" name="Group 16">
            <a:extLst>
              <a:ext uri="{FF2B5EF4-FFF2-40B4-BE49-F238E27FC236}">
                <a16:creationId xmlns:a16="http://schemas.microsoft.com/office/drawing/2014/main" xmlns="" id="{77465F2D-14C8-40D2-A337-B0B3118F5A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xmlns="" id="{45B54B45-B64D-427E-BA59-F4983E027D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xmlns="" id="{3F7C02F7-77AF-4556-9310-481D679122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xmlns="" val="29647182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Efficiency of Resistance</a:t>
            </a:r>
          </a:p>
        </p:txBody>
      </p:sp>
      <p:sp>
        <p:nvSpPr>
          <p:cNvPr id="3" name="Content Placeholder 2"/>
          <p:cNvSpPr>
            <a:spLocks noGrp="1"/>
          </p:cNvSpPr>
          <p:nvPr>
            <p:ph idx="1"/>
          </p:nvPr>
        </p:nvSpPr>
        <p:spPr/>
        <p:txBody>
          <a:bodyPr/>
          <a:lstStyle/>
          <a:p>
            <a:pPr>
              <a:lnSpc>
                <a:spcPct val="150000"/>
              </a:lnSpc>
            </a:pPr>
            <a:r>
              <a:rPr lang="en-IN" dirty="0"/>
              <a:t>The effect of resistance will also be maximum when it is applied at right angles to a lever and will decrease as the angle of pull becomes acute or obtuse</a:t>
            </a:r>
          </a:p>
          <a:p>
            <a:pPr>
              <a:lnSpc>
                <a:spcPct val="150000"/>
              </a:lnSpc>
            </a:pPr>
            <a:r>
              <a:rPr lang="en-IN" dirty="0"/>
              <a:t>Resistance can be applied by physiotherapist’s hand/rope/weight cuffs </a:t>
            </a:r>
            <a:r>
              <a:rPr lang="en-IN" dirty="0" err="1"/>
              <a:t>etc</a:t>
            </a:r>
            <a:endParaRPr lang="en-IN" dirty="0"/>
          </a:p>
          <a:p>
            <a:pPr>
              <a:lnSpc>
                <a:spcPct val="150000"/>
              </a:lnSpc>
            </a:pPr>
            <a:endParaRPr lang="en-IN" dirty="0"/>
          </a:p>
        </p:txBody>
      </p:sp>
    </p:spTree>
    <p:extLst>
      <p:ext uri="{BB962C8B-B14F-4D97-AF65-F5344CB8AC3E}">
        <p14:creationId xmlns:p14="http://schemas.microsoft.com/office/powerpoint/2010/main" xmlns="" val="2835151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Pulleys</a:t>
            </a:r>
          </a:p>
        </p:txBody>
      </p:sp>
      <p:sp>
        <p:nvSpPr>
          <p:cNvPr id="3" name="Content Placeholder 2"/>
          <p:cNvSpPr>
            <a:spLocks noGrp="1"/>
          </p:cNvSpPr>
          <p:nvPr>
            <p:ph idx="1"/>
          </p:nvPr>
        </p:nvSpPr>
        <p:spPr/>
        <p:txBody>
          <a:bodyPr/>
          <a:lstStyle/>
          <a:p>
            <a:pPr>
              <a:lnSpc>
                <a:spcPct val="150000"/>
              </a:lnSpc>
            </a:pPr>
            <a:r>
              <a:rPr lang="en-IN" dirty="0"/>
              <a:t>A pulley is a grooved wheel which is rotated about a fixed axis by a rope which passes around it </a:t>
            </a:r>
          </a:p>
          <a:p>
            <a:pPr>
              <a:lnSpc>
                <a:spcPct val="150000"/>
              </a:lnSpc>
            </a:pPr>
            <a:r>
              <a:rPr lang="en-IN" dirty="0"/>
              <a:t>The axis is supported by a framework or block, and the whole structure may be used either as a fixed pulley or a movable pulley</a:t>
            </a:r>
          </a:p>
        </p:txBody>
      </p:sp>
      <p:pic>
        <p:nvPicPr>
          <p:cNvPr id="4" name="Picture 3"/>
          <p:cNvPicPr>
            <a:picLocks noChangeAspect="1"/>
          </p:cNvPicPr>
          <p:nvPr/>
        </p:nvPicPr>
        <p:blipFill>
          <a:blip r:embed="rId2"/>
          <a:stretch>
            <a:fillRect/>
          </a:stretch>
        </p:blipFill>
        <p:spPr>
          <a:xfrm>
            <a:off x="2836209" y="4393198"/>
            <a:ext cx="6701685" cy="2464802"/>
          </a:xfrm>
          <a:prstGeom prst="rect">
            <a:avLst/>
          </a:prstGeom>
        </p:spPr>
      </p:pic>
    </p:spTree>
    <p:extLst>
      <p:ext uri="{BB962C8B-B14F-4D97-AF65-F5344CB8AC3E}">
        <p14:creationId xmlns:p14="http://schemas.microsoft.com/office/powerpoint/2010/main" xmlns="" val="35032950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E0CBC3A-201A-4BFD-B558-8D0E7EBFDF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0070" y="0"/>
            <a:ext cx="7541930" cy="6857999"/>
          </a:xfrm>
          <a:prstGeom prst="rect">
            <a:avLst/>
          </a:prstGeom>
          <a:blipFill dpi="0" rotWithShape="1">
            <a:blip r:embed="rId2">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0109" y="484632"/>
            <a:ext cx="6730277" cy="1609344"/>
          </a:xfrm>
          <a:ln>
            <a:noFill/>
          </a:ln>
        </p:spPr>
        <p:txBody>
          <a:bodyPr>
            <a:normAutofit/>
          </a:bodyPr>
          <a:lstStyle/>
          <a:p>
            <a:endParaRPr lang="en-IN"/>
          </a:p>
        </p:txBody>
      </p:sp>
      <p:pic>
        <p:nvPicPr>
          <p:cNvPr id="5" name="Picture 4"/>
          <p:cNvPicPr>
            <a:picLocks noChangeAspect="1"/>
          </p:cNvPicPr>
          <p:nvPr/>
        </p:nvPicPr>
        <p:blipFill>
          <a:blip r:embed="rId4"/>
          <a:stretch>
            <a:fillRect/>
          </a:stretch>
        </p:blipFill>
        <p:spPr>
          <a:xfrm>
            <a:off x="661331" y="178561"/>
            <a:ext cx="3497124" cy="3885693"/>
          </a:xfrm>
          <a:prstGeom prst="rect">
            <a:avLst/>
          </a:prstGeom>
        </p:spPr>
      </p:pic>
      <p:pic>
        <p:nvPicPr>
          <p:cNvPr id="4" name="Picture 3"/>
          <p:cNvPicPr>
            <a:picLocks noChangeAspect="1"/>
          </p:cNvPicPr>
          <p:nvPr/>
        </p:nvPicPr>
        <p:blipFill>
          <a:blip r:embed="rId5"/>
          <a:stretch>
            <a:fillRect/>
          </a:stretch>
        </p:blipFill>
        <p:spPr>
          <a:xfrm>
            <a:off x="13362" y="4587112"/>
            <a:ext cx="4793062" cy="2070577"/>
          </a:xfrm>
          <a:prstGeom prst="rect">
            <a:avLst/>
          </a:prstGeom>
        </p:spPr>
      </p:pic>
      <p:sp>
        <p:nvSpPr>
          <p:cNvPr id="3" name="Content Placeholder 2"/>
          <p:cNvSpPr>
            <a:spLocks noGrp="1"/>
          </p:cNvSpPr>
          <p:nvPr>
            <p:ph idx="1"/>
          </p:nvPr>
        </p:nvSpPr>
        <p:spPr>
          <a:xfrm>
            <a:off x="4970109" y="2121408"/>
            <a:ext cx="6730276" cy="4050792"/>
          </a:xfrm>
        </p:spPr>
        <p:txBody>
          <a:bodyPr>
            <a:normAutofit/>
          </a:bodyPr>
          <a:lstStyle/>
          <a:p>
            <a:pPr>
              <a:lnSpc>
                <a:spcPct val="150000"/>
              </a:lnSpc>
            </a:pPr>
            <a:r>
              <a:rPr lang="en-IN" b="1" u="sng" dirty="0"/>
              <a:t>The Fixed Pulley</a:t>
            </a:r>
          </a:p>
          <a:p>
            <a:pPr>
              <a:lnSpc>
                <a:spcPct val="150000"/>
              </a:lnSpc>
            </a:pPr>
            <a:r>
              <a:rPr lang="en-IN" dirty="0"/>
              <a:t>Used to alter the direction of a force, and enables traction or resistance to be applied at any angle </a:t>
            </a:r>
          </a:p>
          <a:p>
            <a:pPr>
              <a:lnSpc>
                <a:spcPct val="150000"/>
              </a:lnSpc>
            </a:pPr>
            <a:r>
              <a:rPr lang="en-IN" dirty="0"/>
              <a:t>Pulley block is fixed to some support surface and the rope around the wheel has weight attached to one end and effort is applied at the other end</a:t>
            </a:r>
          </a:p>
        </p:txBody>
      </p:sp>
      <p:grpSp>
        <p:nvGrpSpPr>
          <p:cNvPr id="12" name="Group 11">
            <a:extLst>
              <a:ext uri="{FF2B5EF4-FFF2-40B4-BE49-F238E27FC236}">
                <a16:creationId xmlns:a16="http://schemas.microsoft.com/office/drawing/2014/main" xmlns="" id="{D82D111B-7866-426B-A326-13305A8AB8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xmlns="" id="{AE720103-E559-418A-824B-BEAB9F98D2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xmlns="" id="{C3390309-8DDB-49A0-A186-0164FFDCA2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xmlns="" val="5792901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643989" y="2133865"/>
            <a:ext cx="10910117" cy="4050792"/>
          </a:xfrm>
        </p:spPr>
        <p:txBody>
          <a:bodyPr/>
          <a:lstStyle/>
          <a:p>
            <a:pPr>
              <a:lnSpc>
                <a:spcPct val="150000"/>
              </a:lnSpc>
            </a:pPr>
            <a:r>
              <a:rPr lang="en-IN" b="1" u="sng" dirty="0"/>
              <a:t>Movable Pulley:</a:t>
            </a:r>
          </a:p>
          <a:p>
            <a:pPr>
              <a:lnSpc>
                <a:spcPct val="150000"/>
              </a:lnSpc>
            </a:pPr>
            <a:r>
              <a:rPr lang="en-IN" dirty="0"/>
              <a:t>It is used to get a mechanical advantage when lifting heavy weights</a:t>
            </a:r>
          </a:p>
          <a:p>
            <a:pPr>
              <a:lnSpc>
                <a:spcPct val="150000"/>
              </a:lnSpc>
            </a:pPr>
            <a:r>
              <a:rPr lang="en-IN" dirty="0"/>
              <a:t>E.g. Lifting the trunk for suspension exercises</a:t>
            </a:r>
          </a:p>
          <a:p>
            <a:pPr marL="0" indent="0">
              <a:lnSpc>
                <a:spcPct val="150000"/>
              </a:lnSpc>
              <a:buNone/>
            </a:pPr>
            <a:r>
              <a:rPr lang="en-IN" dirty="0"/>
              <a:t>  Upper pulley is fixed to an overhead support, a rope is attached to one end</a:t>
            </a:r>
          </a:p>
          <a:p>
            <a:pPr marL="0" indent="0">
              <a:lnSpc>
                <a:spcPct val="150000"/>
              </a:lnSpc>
              <a:buNone/>
            </a:pPr>
            <a:r>
              <a:rPr lang="en-IN" dirty="0"/>
              <a:t>  The rope is then wound around another movable pulley, to which the weight is attached</a:t>
            </a:r>
          </a:p>
          <a:p>
            <a:pPr marL="0" indent="0">
              <a:lnSpc>
                <a:spcPct val="150000"/>
              </a:lnSpc>
              <a:buNone/>
            </a:pPr>
            <a:r>
              <a:rPr lang="en-IN" dirty="0"/>
              <a:t>  Effort is applied at the free end</a:t>
            </a:r>
          </a:p>
        </p:txBody>
      </p:sp>
    </p:spTree>
    <p:extLst>
      <p:ext uri="{BB962C8B-B14F-4D97-AF65-F5344CB8AC3E}">
        <p14:creationId xmlns:p14="http://schemas.microsoft.com/office/powerpoint/2010/main" xmlns="" val="40167828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descr="Movable Pulley - Physics of a Pulley"/>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b="14798"/>
          <a:stretch/>
        </p:blipFill>
        <p:spPr bwMode="auto">
          <a:xfrm>
            <a:off x="1069848" y="484632"/>
            <a:ext cx="4434058" cy="377787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Draw the diagram of a single movable pulley and obtain its mechanical  advantage, velocity ratio and efficiency. - Studyrankersonlin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59312" y="2478156"/>
            <a:ext cx="5468936" cy="29270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37806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If friction is omitted, tension is the same in all part of the rope</a:t>
            </a:r>
          </a:p>
          <a:p>
            <a:r>
              <a:rPr lang="en-IN" dirty="0"/>
              <a:t>Weight= 6 kg</a:t>
            </a:r>
          </a:p>
          <a:p>
            <a:r>
              <a:rPr lang="en-IN" dirty="0"/>
              <a:t>Tension in two ropes 3kg and the effort (E) required will be 3 kg</a:t>
            </a:r>
          </a:p>
          <a:p>
            <a:r>
              <a:rPr lang="en-IN" dirty="0"/>
              <a:t>Mechanical advantage = W/E = 6/3 = 2</a:t>
            </a:r>
          </a:p>
          <a:p>
            <a:endParaRPr lang="en-IN" dirty="0"/>
          </a:p>
          <a:p>
            <a:endParaRPr lang="en-IN" dirty="0"/>
          </a:p>
          <a:p>
            <a:r>
              <a:rPr lang="en-IN" dirty="0"/>
              <a:t>If double pulleys are used the effort required can again be reduced by half</a:t>
            </a:r>
          </a:p>
        </p:txBody>
      </p:sp>
    </p:spTree>
    <p:extLst>
      <p:ext uri="{BB962C8B-B14F-4D97-AF65-F5344CB8AC3E}">
        <p14:creationId xmlns:p14="http://schemas.microsoft.com/office/powerpoint/2010/main" xmlns="" val="3175442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Magnitude of motion</a:t>
            </a:r>
          </a:p>
        </p:txBody>
      </p:sp>
      <p:sp>
        <p:nvSpPr>
          <p:cNvPr id="3" name="Content Placeholder 2"/>
          <p:cNvSpPr>
            <a:spLocks noGrp="1"/>
          </p:cNvSpPr>
          <p:nvPr>
            <p:ph idx="1"/>
          </p:nvPr>
        </p:nvSpPr>
        <p:spPr/>
        <p:txBody>
          <a:bodyPr/>
          <a:lstStyle/>
          <a:p>
            <a:r>
              <a:rPr lang="en-IN" dirty="0"/>
              <a:t>Angular motion: radians or degree (Goniometer)</a:t>
            </a:r>
          </a:p>
          <a:p>
            <a:r>
              <a:rPr lang="en-IN" dirty="0"/>
              <a:t>Linear motion: (linear distance covered by an object (6-minute walk test)</a:t>
            </a:r>
          </a:p>
        </p:txBody>
      </p:sp>
    </p:spTree>
    <p:extLst>
      <p:ext uri="{BB962C8B-B14F-4D97-AF65-F5344CB8AC3E}">
        <p14:creationId xmlns:p14="http://schemas.microsoft.com/office/powerpoint/2010/main" xmlns="" val="8357105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Pendulum</a:t>
            </a:r>
          </a:p>
        </p:txBody>
      </p:sp>
      <p:sp>
        <p:nvSpPr>
          <p:cNvPr id="5" name="Text Placeholder 4"/>
          <p:cNvSpPr>
            <a:spLocks noGrp="1"/>
          </p:cNvSpPr>
          <p:nvPr>
            <p:ph type="body" idx="1"/>
          </p:nvPr>
        </p:nvSpPr>
        <p:spPr/>
        <p:txBody>
          <a:bodyPr/>
          <a:lstStyle/>
          <a:p>
            <a:endParaRPr lang="en-IN"/>
          </a:p>
        </p:txBody>
      </p:sp>
    </p:spTree>
    <p:extLst>
      <p:ext uri="{BB962C8B-B14F-4D97-AF65-F5344CB8AC3E}">
        <p14:creationId xmlns:p14="http://schemas.microsoft.com/office/powerpoint/2010/main" xmlns="" val="20437229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48" y="636104"/>
            <a:ext cx="6179091" cy="5536096"/>
          </a:xfrm>
        </p:spPr>
        <p:txBody>
          <a:bodyPr/>
          <a:lstStyle/>
          <a:p>
            <a:pPr>
              <a:lnSpc>
                <a:spcPct val="150000"/>
              </a:lnSpc>
            </a:pPr>
            <a:r>
              <a:rPr lang="en-IN" dirty="0"/>
              <a:t>A simple pendulum is a heavy particle, suspended by a weightless thread and free to move to and </a:t>
            </a:r>
            <a:r>
              <a:rPr lang="en-IN" dirty="0" err="1"/>
              <a:t>fro</a:t>
            </a:r>
            <a:endParaRPr lang="en-IN" dirty="0"/>
          </a:p>
          <a:p>
            <a:pPr>
              <a:lnSpc>
                <a:spcPct val="150000"/>
              </a:lnSpc>
            </a:pPr>
            <a:r>
              <a:rPr lang="en-IN" dirty="0"/>
              <a:t>When at rest- the thread (rope) is vertical, but if the particle (or weight) is drawn to one side and then released, the pendulum will swing to and </a:t>
            </a:r>
            <a:r>
              <a:rPr lang="en-IN" dirty="0" err="1"/>
              <a:t>fro</a:t>
            </a:r>
            <a:endParaRPr lang="en-IN" dirty="0"/>
          </a:p>
          <a:p>
            <a:pPr>
              <a:lnSpc>
                <a:spcPct val="150000"/>
              </a:lnSpc>
            </a:pPr>
            <a:r>
              <a:rPr lang="en-IN" dirty="0"/>
              <a:t>One complete swing to each side- Oscillation</a:t>
            </a:r>
          </a:p>
          <a:p>
            <a:pPr>
              <a:lnSpc>
                <a:spcPct val="150000"/>
              </a:lnSpc>
            </a:pPr>
            <a:r>
              <a:rPr lang="en-IN" dirty="0"/>
              <a:t>Extent of swing to any one side from the vertical- Amplitude</a:t>
            </a:r>
          </a:p>
        </p:txBody>
      </p:sp>
      <p:pic>
        <p:nvPicPr>
          <p:cNvPr id="4" name="Picture 3"/>
          <p:cNvPicPr>
            <a:picLocks noChangeAspect="1"/>
          </p:cNvPicPr>
          <p:nvPr/>
        </p:nvPicPr>
        <p:blipFill rotWithShape="1">
          <a:blip r:embed="rId2"/>
          <a:srcRect r="67722" b="8174"/>
          <a:stretch/>
        </p:blipFill>
        <p:spPr>
          <a:xfrm>
            <a:off x="8901320" y="119269"/>
            <a:ext cx="2018472" cy="2871103"/>
          </a:xfrm>
          <a:prstGeom prst="rect">
            <a:avLst/>
          </a:prstGeom>
        </p:spPr>
      </p:pic>
      <p:pic>
        <p:nvPicPr>
          <p:cNvPr id="5" name="Picture 4"/>
          <p:cNvPicPr>
            <a:picLocks noChangeAspect="1"/>
          </p:cNvPicPr>
          <p:nvPr/>
        </p:nvPicPr>
        <p:blipFill rotWithShape="1">
          <a:blip r:embed="rId2"/>
          <a:srcRect l="33390" r="383"/>
          <a:stretch/>
        </p:blipFill>
        <p:spPr>
          <a:xfrm>
            <a:off x="7885044" y="3050562"/>
            <a:ext cx="4134678" cy="3121638"/>
          </a:xfrm>
          <a:prstGeom prst="rect">
            <a:avLst/>
          </a:prstGeom>
        </p:spPr>
      </p:pic>
    </p:spTree>
    <p:extLst>
      <p:ext uri="{BB962C8B-B14F-4D97-AF65-F5344CB8AC3E}">
        <p14:creationId xmlns:p14="http://schemas.microsoft.com/office/powerpoint/2010/main" xmlns="" val="24308416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Force- required to set the pendulum in motion and to stop the oscillations (or resistance of the air)</a:t>
            </a:r>
          </a:p>
          <a:p>
            <a:pPr>
              <a:lnSpc>
                <a:spcPct val="150000"/>
              </a:lnSpc>
            </a:pPr>
            <a:r>
              <a:rPr lang="en-IN" dirty="0"/>
              <a:t>Time taken for each oscillation depends on the length of the pendulum </a:t>
            </a:r>
          </a:p>
          <a:p>
            <a:pPr>
              <a:lnSpc>
                <a:spcPct val="150000"/>
              </a:lnSpc>
            </a:pPr>
            <a:endParaRPr lang="en-IN" dirty="0"/>
          </a:p>
        </p:txBody>
      </p:sp>
    </p:spTree>
    <p:extLst>
      <p:ext uri="{BB962C8B-B14F-4D97-AF65-F5344CB8AC3E}">
        <p14:creationId xmlns:p14="http://schemas.microsoft.com/office/powerpoint/2010/main" xmlns="" val="2260522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9604" y="901147"/>
            <a:ext cx="10058400" cy="4846983"/>
          </a:xfrm>
        </p:spPr>
        <p:txBody>
          <a:bodyPr>
            <a:normAutofit/>
          </a:bodyPr>
          <a:lstStyle/>
          <a:p>
            <a:pPr>
              <a:lnSpc>
                <a:spcPct val="150000"/>
              </a:lnSpc>
            </a:pPr>
            <a:r>
              <a:rPr lang="en-IN" b="1" u="sng" dirty="0"/>
              <a:t>Pendular Movement</a:t>
            </a:r>
          </a:p>
          <a:p>
            <a:pPr>
              <a:lnSpc>
                <a:spcPct val="150000"/>
              </a:lnSpc>
            </a:pPr>
            <a:r>
              <a:rPr lang="en-IN" dirty="0"/>
              <a:t>In the body, at the shoulder and hip joints when the muscles are relaxed and the limb distal to the joints swings loosely to and </a:t>
            </a:r>
            <a:r>
              <a:rPr lang="en-IN" dirty="0" err="1"/>
              <a:t>fro</a:t>
            </a:r>
            <a:endParaRPr lang="en-IN" dirty="0"/>
          </a:p>
          <a:p>
            <a:pPr>
              <a:lnSpc>
                <a:spcPct val="150000"/>
              </a:lnSpc>
            </a:pPr>
            <a:r>
              <a:rPr lang="en-IN" dirty="0"/>
              <a:t>Muscle contraction is needed to initiate the movement and to maintain or increase the amplitude</a:t>
            </a:r>
          </a:p>
          <a:p>
            <a:pPr>
              <a:lnSpc>
                <a:spcPct val="150000"/>
              </a:lnSpc>
            </a:pPr>
            <a:r>
              <a:rPr lang="en-IN" dirty="0"/>
              <a:t>E.g. Leg swing during walking</a:t>
            </a:r>
          </a:p>
          <a:p>
            <a:pPr>
              <a:lnSpc>
                <a:spcPct val="150000"/>
              </a:lnSpc>
            </a:pPr>
            <a:r>
              <a:rPr lang="en-IN" dirty="0"/>
              <a:t>Arm swinging exercises at natural speed for extreme muscle weakness or when slow/rapid movement is impossible</a:t>
            </a:r>
          </a:p>
          <a:p>
            <a:pPr>
              <a:lnSpc>
                <a:spcPct val="150000"/>
              </a:lnSpc>
            </a:pPr>
            <a:endParaRPr lang="en-IN" dirty="0"/>
          </a:p>
        </p:txBody>
      </p:sp>
    </p:spTree>
    <p:extLst>
      <p:ext uri="{BB962C8B-B14F-4D97-AF65-F5344CB8AC3E}">
        <p14:creationId xmlns:p14="http://schemas.microsoft.com/office/powerpoint/2010/main" xmlns="" val="10183365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4238"/>
          <a:stretch/>
        </p:blipFill>
        <p:spPr>
          <a:xfrm>
            <a:off x="1921558" y="352110"/>
            <a:ext cx="3587346" cy="6128203"/>
          </a:xfrm>
        </p:spPr>
      </p:pic>
      <p:pic>
        <p:nvPicPr>
          <p:cNvPr id="6" name="Picture 5"/>
          <p:cNvPicPr>
            <a:picLocks noChangeAspect="1"/>
          </p:cNvPicPr>
          <p:nvPr/>
        </p:nvPicPr>
        <p:blipFill rotWithShape="1">
          <a:blip r:embed="rId3"/>
          <a:srcRect l="4564" r="8769" b="4713"/>
          <a:stretch/>
        </p:blipFill>
        <p:spPr>
          <a:xfrm>
            <a:off x="6577915" y="3666710"/>
            <a:ext cx="5284039" cy="2813603"/>
          </a:xfrm>
          <a:prstGeom prst="rect">
            <a:avLst/>
          </a:prstGeom>
        </p:spPr>
      </p:pic>
      <p:pic>
        <p:nvPicPr>
          <p:cNvPr id="5" name="Picture 4"/>
          <p:cNvPicPr>
            <a:picLocks noChangeAspect="1"/>
          </p:cNvPicPr>
          <p:nvPr/>
        </p:nvPicPr>
        <p:blipFill rotWithShape="1">
          <a:blip r:embed="rId4"/>
          <a:srcRect l="34664" r="32642"/>
          <a:stretch/>
        </p:blipFill>
        <p:spPr>
          <a:xfrm>
            <a:off x="8027239" y="169061"/>
            <a:ext cx="2385392" cy="3497649"/>
          </a:xfrm>
          <a:prstGeom prst="rect">
            <a:avLst/>
          </a:prstGeom>
        </p:spPr>
      </p:pic>
    </p:spTree>
    <p:extLst>
      <p:ext uri="{BB962C8B-B14F-4D97-AF65-F5344CB8AC3E}">
        <p14:creationId xmlns:p14="http://schemas.microsoft.com/office/powerpoint/2010/main" xmlns="" val="20586488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Movement in Axial suspension</a:t>
            </a:r>
          </a:p>
        </p:txBody>
      </p:sp>
      <p:sp>
        <p:nvSpPr>
          <p:cNvPr id="3" name="Content Placeholder 2"/>
          <p:cNvSpPr>
            <a:spLocks noGrp="1"/>
          </p:cNvSpPr>
          <p:nvPr>
            <p:ph idx="1"/>
          </p:nvPr>
        </p:nvSpPr>
        <p:spPr/>
        <p:txBody>
          <a:bodyPr/>
          <a:lstStyle/>
          <a:p>
            <a:pPr>
              <a:lnSpc>
                <a:spcPct val="150000"/>
              </a:lnSpc>
            </a:pPr>
            <a:r>
              <a:rPr lang="en-IN" dirty="0"/>
              <a:t>A limb, supported by ropes from a point vertically above the joint to be moved, is said to be in axial suspension, i.e. the point of suspension is vertically above the axis of movement</a:t>
            </a:r>
          </a:p>
          <a:p>
            <a:pPr>
              <a:lnSpc>
                <a:spcPct val="150000"/>
              </a:lnSpc>
            </a:pPr>
            <a:r>
              <a:rPr lang="en-IN" dirty="0"/>
              <a:t>When limb is relaxed- limb with the joint will rest in neutral position</a:t>
            </a:r>
          </a:p>
          <a:p>
            <a:pPr>
              <a:lnSpc>
                <a:spcPct val="150000"/>
              </a:lnSpc>
            </a:pPr>
            <a:r>
              <a:rPr lang="en-IN" dirty="0"/>
              <a:t>When movement is initiated- it will swing freely to either side of this resting position on a plane which is horizontal</a:t>
            </a:r>
          </a:p>
        </p:txBody>
      </p:sp>
    </p:spTree>
    <p:extLst>
      <p:ext uri="{BB962C8B-B14F-4D97-AF65-F5344CB8AC3E}">
        <p14:creationId xmlns:p14="http://schemas.microsoft.com/office/powerpoint/2010/main" xmlns="" val="29679130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l="1780" t="25589" r="2313" b="2840"/>
          <a:stretch/>
        </p:blipFill>
        <p:spPr>
          <a:xfrm>
            <a:off x="2040836" y="1157492"/>
            <a:ext cx="8121793" cy="4550464"/>
          </a:xfrm>
        </p:spPr>
      </p:pic>
    </p:spTree>
    <p:extLst>
      <p:ext uri="{BB962C8B-B14F-4D97-AF65-F5344CB8AC3E}">
        <p14:creationId xmlns:p14="http://schemas.microsoft.com/office/powerpoint/2010/main" xmlns="" val="30245908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0983" t="7793" r="9568" b="6718"/>
          <a:stretch/>
        </p:blipFill>
        <p:spPr>
          <a:xfrm>
            <a:off x="384314" y="1166190"/>
            <a:ext cx="6347790" cy="4174436"/>
          </a:xfrm>
          <a:prstGeom prst="rect">
            <a:avLst/>
          </a:prstGeom>
        </p:spPr>
      </p:pic>
      <p:pic>
        <p:nvPicPr>
          <p:cNvPr id="5" name="Picture 4"/>
          <p:cNvPicPr>
            <a:picLocks noChangeAspect="1"/>
          </p:cNvPicPr>
          <p:nvPr/>
        </p:nvPicPr>
        <p:blipFill rotWithShape="1">
          <a:blip r:embed="rId3"/>
          <a:srcRect l="18447" t="2734" r="12639" b="2775"/>
          <a:stretch/>
        </p:blipFill>
        <p:spPr>
          <a:xfrm>
            <a:off x="7063409" y="437320"/>
            <a:ext cx="4971921" cy="5632176"/>
          </a:xfrm>
          <a:prstGeom prst="rect">
            <a:avLst/>
          </a:prstGeom>
        </p:spPr>
      </p:pic>
    </p:spTree>
    <p:extLst>
      <p:ext uri="{BB962C8B-B14F-4D97-AF65-F5344CB8AC3E}">
        <p14:creationId xmlns:p14="http://schemas.microsoft.com/office/powerpoint/2010/main" xmlns="" val="38761190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4672" t="28472" r="18392" b="6378"/>
          <a:stretch/>
        </p:blipFill>
        <p:spPr>
          <a:xfrm>
            <a:off x="6450230" y="1014068"/>
            <a:ext cx="4678018" cy="4018699"/>
          </a:xfrm>
        </p:spPr>
      </p:pic>
      <p:pic>
        <p:nvPicPr>
          <p:cNvPr id="5" name="Picture 4"/>
          <p:cNvPicPr>
            <a:picLocks noChangeAspect="1"/>
          </p:cNvPicPr>
          <p:nvPr/>
        </p:nvPicPr>
        <p:blipFill rotWithShape="1">
          <a:blip r:embed="rId3"/>
          <a:srcRect l="37891" t="7401" r="5817" b="7445"/>
          <a:stretch/>
        </p:blipFill>
        <p:spPr>
          <a:xfrm>
            <a:off x="990335" y="931496"/>
            <a:ext cx="4925076" cy="4183844"/>
          </a:xfrm>
          <a:prstGeom prst="rect">
            <a:avLst/>
          </a:prstGeom>
        </p:spPr>
      </p:pic>
    </p:spTree>
    <p:extLst>
      <p:ext uri="{BB962C8B-B14F-4D97-AF65-F5344CB8AC3E}">
        <p14:creationId xmlns:p14="http://schemas.microsoft.com/office/powerpoint/2010/main" xmlns="" val="22993667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IN"/>
          </a:p>
        </p:txBody>
      </p:sp>
      <p:sp>
        <p:nvSpPr>
          <p:cNvPr id="3" name="Content Placeholder 2"/>
          <p:cNvSpPr>
            <a:spLocks noGrp="1"/>
          </p:cNvSpPr>
          <p:nvPr>
            <p:ph idx="1"/>
          </p:nvPr>
        </p:nvSpPr>
        <p:spPr>
          <a:xfrm>
            <a:off x="1069848" y="2121408"/>
            <a:ext cx="6033317" cy="4050792"/>
          </a:xfrm>
        </p:spPr>
        <p:txBody>
          <a:bodyPr/>
          <a:lstStyle/>
          <a:p>
            <a:pPr>
              <a:lnSpc>
                <a:spcPct val="150000"/>
              </a:lnSpc>
            </a:pPr>
            <a:r>
              <a:rPr lang="en-IN" dirty="0"/>
              <a:t>The arc of movement forms a segment of the base of a cone</a:t>
            </a:r>
          </a:p>
          <a:p>
            <a:pPr>
              <a:lnSpc>
                <a:spcPct val="150000"/>
              </a:lnSpc>
            </a:pPr>
            <a:r>
              <a:rPr lang="en-IN" dirty="0"/>
              <a:t>The radius is equal to the length of the limb</a:t>
            </a:r>
          </a:p>
          <a:p>
            <a:pPr>
              <a:lnSpc>
                <a:spcPct val="150000"/>
              </a:lnSpc>
            </a:pPr>
            <a:r>
              <a:rPr lang="en-IN" dirty="0"/>
              <a:t>Height is equal to the perpendicular distance between the joint and the point of suspension</a:t>
            </a:r>
          </a:p>
          <a:p>
            <a:pPr>
              <a:lnSpc>
                <a:spcPct val="150000"/>
              </a:lnSpc>
            </a:pPr>
            <a:endParaRPr lang="en-IN" dirty="0"/>
          </a:p>
        </p:txBody>
      </p:sp>
      <p:pic>
        <p:nvPicPr>
          <p:cNvPr id="4" name="Picture 3" descr="Screen Clipping"/>
          <p:cNvPicPr>
            <a:picLocks noChangeAspect="1"/>
          </p:cNvPicPr>
          <p:nvPr/>
        </p:nvPicPr>
        <p:blipFill>
          <a:blip r:embed="rId2">
            <a:clrChange>
              <a:clrFrom>
                <a:srgbClr val="99C1DA"/>
              </a:clrFrom>
              <a:clrTo>
                <a:srgbClr val="99C1DA">
                  <a:alpha val="0"/>
                </a:srgbClr>
              </a:clrTo>
            </a:clrChange>
          </a:blip>
          <a:stretch>
            <a:fillRect/>
          </a:stretch>
        </p:blipFill>
        <p:spPr>
          <a:xfrm>
            <a:off x="7663692" y="1986035"/>
            <a:ext cx="3464556" cy="3135345"/>
          </a:xfrm>
          <a:prstGeom prst="rect">
            <a:avLst/>
          </a:prstGeom>
        </p:spPr>
      </p:pic>
    </p:spTree>
    <p:extLst>
      <p:ext uri="{BB962C8B-B14F-4D97-AF65-F5344CB8AC3E}">
        <p14:creationId xmlns:p14="http://schemas.microsoft.com/office/powerpoint/2010/main" xmlns="" val="847160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Rate of motion</a:t>
            </a:r>
          </a:p>
        </p:txBody>
      </p:sp>
      <p:sp>
        <p:nvSpPr>
          <p:cNvPr id="3" name="Content Placeholder 2"/>
          <p:cNvSpPr>
            <a:spLocks noGrp="1"/>
          </p:cNvSpPr>
          <p:nvPr>
            <p:ph idx="1"/>
          </p:nvPr>
        </p:nvSpPr>
        <p:spPr/>
        <p:txBody>
          <a:bodyPr/>
          <a:lstStyle/>
          <a:p>
            <a:pPr>
              <a:lnSpc>
                <a:spcPct val="150000"/>
              </a:lnSpc>
            </a:pPr>
            <a:r>
              <a:rPr lang="en-IN" dirty="0"/>
              <a:t>Speed or velocity is used to measure the rate of motion and change in velocity is acceleration </a:t>
            </a:r>
          </a:p>
        </p:txBody>
      </p:sp>
    </p:spTree>
    <p:extLst>
      <p:ext uri="{BB962C8B-B14F-4D97-AF65-F5344CB8AC3E}">
        <p14:creationId xmlns:p14="http://schemas.microsoft.com/office/powerpoint/2010/main" xmlns="" val="19792931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Advantage:</a:t>
            </a:r>
          </a:p>
          <a:p>
            <a:pPr>
              <a:lnSpc>
                <a:spcPct val="150000"/>
              </a:lnSpc>
            </a:pPr>
            <a:r>
              <a:rPr lang="en-IN" dirty="0"/>
              <a:t>Limb is completely supported throughout a wide range of motion</a:t>
            </a:r>
          </a:p>
          <a:p>
            <a:pPr>
              <a:lnSpc>
                <a:spcPct val="150000"/>
              </a:lnSpc>
            </a:pPr>
            <a:r>
              <a:rPr lang="en-IN" dirty="0"/>
              <a:t>Limb is gravity free/ weightless</a:t>
            </a:r>
          </a:p>
          <a:p>
            <a:pPr>
              <a:lnSpc>
                <a:spcPct val="150000"/>
              </a:lnSpc>
            </a:pPr>
            <a:r>
              <a:rPr lang="en-IN" dirty="0"/>
              <a:t>Aids relaxation during passive movement and relieves PT from the need to support the patient’s limb</a:t>
            </a:r>
          </a:p>
          <a:p>
            <a:pPr>
              <a:lnSpc>
                <a:spcPct val="150000"/>
              </a:lnSpc>
            </a:pPr>
            <a:endParaRPr lang="en-IN" dirty="0"/>
          </a:p>
        </p:txBody>
      </p:sp>
    </p:spTree>
    <p:extLst>
      <p:ext uri="{BB962C8B-B14F-4D97-AF65-F5344CB8AC3E}">
        <p14:creationId xmlns:p14="http://schemas.microsoft.com/office/powerpoint/2010/main" xmlns="" val="22853089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Rhythmical active movement, with a suitable speed, in a </a:t>
            </a:r>
            <a:r>
              <a:rPr lang="en-IN" dirty="0" err="1"/>
              <a:t>pendular</a:t>
            </a:r>
            <a:r>
              <a:rPr lang="en-IN" dirty="0"/>
              <a:t> character, minimal muscle work required to maintain the </a:t>
            </a:r>
            <a:r>
              <a:rPr lang="en-IN" dirty="0" err="1"/>
              <a:t>pendular</a:t>
            </a:r>
            <a:r>
              <a:rPr lang="en-IN" dirty="0"/>
              <a:t> character</a:t>
            </a:r>
          </a:p>
          <a:p>
            <a:pPr marL="0" indent="0" algn="ctr">
              <a:lnSpc>
                <a:spcPct val="150000"/>
              </a:lnSpc>
              <a:buNone/>
            </a:pPr>
            <a:r>
              <a:rPr lang="en-IN" dirty="0"/>
              <a:t>   Promotes relaxation and increases circulation</a:t>
            </a:r>
          </a:p>
        </p:txBody>
      </p:sp>
    </p:spTree>
    <p:extLst>
      <p:ext uri="{BB962C8B-B14F-4D97-AF65-F5344CB8AC3E}">
        <p14:creationId xmlns:p14="http://schemas.microsoft.com/office/powerpoint/2010/main" xmlns="" val="13523406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9" y="391867"/>
            <a:ext cx="11224590" cy="1609344"/>
          </a:xfrm>
        </p:spPr>
        <p:txBody>
          <a:bodyPr>
            <a:normAutofit/>
          </a:bodyPr>
          <a:lstStyle/>
          <a:p>
            <a:r>
              <a:rPr lang="en-IN" dirty="0"/>
              <a:t>Movement in </a:t>
            </a:r>
            <a:r>
              <a:rPr lang="en-IN" dirty="0" err="1"/>
              <a:t>Pendular</a:t>
            </a:r>
            <a:r>
              <a:rPr lang="en-IN" dirty="0"/>
              <a:t> Suspension</a:t>
            </a:r>
          </a:p>
        </p:txBody>
      </p:sp>
      <p:sp>
        <p:nvSpPr>
          <p:cNvPr id="3" name="Content Placeholder 2"/>
          <p:cNvSpPr>
            <a:spLocks noGrp="1"/>
          </p:cNvSpPr>
          <p:nvPr>
            <p:ph idx="1"/>
          </p:nvPr>
        </p:nvSpPr>
        <p:spPr>
          <a:xfrm>
            <a:off x="1069848" y="2121408"/>
            <a:ext cx="6218848" cy="4050792"/>
          </a:xfrm>
        </p:spPr>
        <p:txBody>
          <a:bodyPr/>
          <a:lstStyle/>
          <a:p>
            <a:pPr>
              <a:lnSpc>
                <a:spcPct val="150000"/>
              </a:lnSpc>
            </a:pPr>
            <a:r>
              <a:rPr lang="en-IN" dirty="0"/>
              <a:t>This type of suspension represents merely a lateral and medial displacement of the point of suspension from the position which it occupies in axial suspension</a:t>
            </a:r>
          </a:p>
          <a:p>
            <a:pPr>
              <a:lnSpc>
                <a:spcPct val="150000"/>
              </a:lnSpc>
            </a:pPr>
            <a:r>
              <a:rPr lang="en-IN" dirty="0"/>
              <a:t>The joint often achieves new resting positions  </a:t>
            </a:r>
          </a:p>
        </p:txBody>
      </p:sp>
      <p:pic>
        <p:nvPicPr>
          <p:cNvPr id="4" name="Picture 3" descr="Screen Clipping"/>
          <p:cNvPicPr>
            <a:picLocks noChangeAspect="1"/>
          </p:cNvPicPr>
          <p:nvPr/>
        </p:nvPicPr>
        <p:blipFill rotWithShape="1">
          <a:blip r:embed="rId2"/>
          <a:srcRect t="6673"/>
          <a:stretch/>
        </p:blipFill>
        <p:spPr>
          <a:xfrm>
            <a:off x="7288696" y="2121408"/>
            <a:ext cx="3481744" cy="3435506"/>
          </a:xfrm>
          <a:prstGeom prst="rect">
            <a:avLst/>
          </a:prstGeom>
        </p:spPr>
      </p:pic>
    </p:spTree>
    <p:extLst>
      <p:ext uri="{BB962C8B-B14F-4D97-AF65-F5344CB8AC3E}">
        <p14:creationId xmlns:p14="http://schemas.microsoft.com/office/powerpoint/2010/main" xmlns="" val="19838746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3349" y="4505738"/>
            <a:ext cx="6919659" cy="1258957"/>
          </a:xfrm>
        </p:spPr>
        <p:txBody>
          <a:bodyPr/>
          <a:lstStyle/>
          <a:p>
            <a:pPr marL="0" indent="0" algn="ctr">
              <a:lnSpc>
                <a:spcPct val="150000"/>
              </a:lnSpc>
              <a:buNone/>
            </a:pPr>
            <a:r>
              <a:rPr lang="en-IN" dirty="0"/>
              <a:t>The foot supported at the </a:t>
            </a:r>
            <a:r>
              <a:rPr lang="en-IN" dirty="0" err="1"/>
              <a:t>center</a:t>
            </a:r>
            <a:r>
              <a:rPr lang="en-IN" dirty="0"/>
              <a:t> of gravity of the leg acts like a pendulum</a:t>
            </a:r>
          </a:p>
          <a:p>
            <a:pPr algn="ctr">
              <a:lnSpc>
                <a:spcPct val="150000"/>
              </a:lnSpc>
            </a:pPr>
            <a:endParaRPr lang="en-IN" dirty="0"/>
          </a:p>
        </p:txBody>
      </p:sp>
      <p:sp>
        <p:nvSpPr>
          <p:cNvPr id="6" name="Text Placeholder 5"/>
          <p:cNvSpPr>
            <a:spLocks noGrp="1"/>
          </p:cNvSpPr>
          <p:nvPr>
            <p:ph type="body" sz="half" idx="2"/>
          </p:nvPr>
        </p:nvSpPr>
        <p:spPr>
          <a:xfrm>
            <a:off x="8549640" y="344557"/>
            <a:ext cx="3200400" cy="5830956"/>
          </a:xfrm>
        </p:spPr>
        <p:txBody>
          <a:bodyPr>
            <a:normAutofit/>
          </a:bodyPr>
          <a:lstStyle/>
          <a:p>
            <a:pPr>
              <a:lnSpc>
                <a:spcPct val="150000"/>
              </a:lnSpc>
            </a:pPr>
            <a:r>
              <a:rPr lang="en-IN" sz="2000" dirty="0"/>
              <a:t>Movement on either side of this resting position causes the centre of gravity of the limb to rise, making </a:t>
            </a:r>
            <a:r>
              <a:rPr lang="en-IN" sz="2000" dirty="0" err="1"/>
              <a:t>pendular</a:t>
            </a:r>
            <a:r>
              <a:rPr lang="en-IN" sz="2000" dirty="0"/>
              <a:t> movement possible</a:t>
            </a:r>
          </a:p>
          <a:p>
            <a:pPr>
              <a:lnSpc>
                <a:spcPct val="150000"/>
              </a:lnSpc>
            </a:pPr>
            <a:r>
              <a:rPr lang="en-IN" sz="2000" dirty="0"/>
              <a:t>Muscle work required to produce movement away from the resting position is increased but none is required for the return of movement</a:t>
            </a:r>
          </a:p>
          <a:p>
            <a:pPr>
              <a:lnSpc>
                <a:spcPct val="150000"/>
              </a:lnSpc>
            </a:pPr>
            <a:endParaRPr lang="en-IN" sz="2000" dirty="0"/>
          </a:p>
          <a:p>
            <a:endParaRPr lang="en-IN" sz="2000" dirty="0"/>
          </a:p>
        </p:txBody>
      </p:sp>
      <p:pic>
        <p:nvPicPr>
          <p:cNvPr id="4" name="Picture 3"/>
          <p:cNvPicPr>
            <a:picLocks noChangeAspect="1"/>
          </p:cNvPicPr>
          <p:nvPr/>
        </p:nvPicPr>
        <p:blipFill rotWithShape="1">
          <a:blip r:embed="rId2"/>
          <a:srcRect l="56738" t="14961" r="20363" b="49795"/>
          <a:stretch/>
        </p:blipFill>
        <p:spPr>
          <a:xfrm>
            <a:off x="753349" y="940905"/>
            <a:ext cx="3089781" cy="3280782"/>
          </a:xfrm>
          <a:prstGeom prst="rect">
            <a:avLst/>
          </a:prstGeom>
        </p:spPr>
      </p:pic>
      <p:pic>
        <p:nvPicPr>
          <p:cNvPr id="7" name="Picture 6"/>
          <p:cNvPicPr>
            <a:picLocks noChangeAspect="1"/>
          </p:cNvPicPr>
          <p:nvPr/>
        </p:nvPicPr>
        <p:blipFill rotWithShape="1">
          <a:blip r:embed="rId2"/>
          <a:srcRect l="56888" t="49272" r="20877" b="14203"/>
          <a:stretch/>
        </p:blipFill>
        <p:spPr>
          <a:xfrm>
            <a:off x="5154168" y="1033670"/>
            <a:ext cx="2518840" cy="3188018"/>
          </a:xfrm>
          <a:prstGeom prst="rect">
            <a:avLst/>
          </a:prstGeom>
        </p:spPr>
      </p:pic>
    </p:spTree>
    <p:extLst>
      <p:ext uri="{BB962C8B-B14F-4D97-AF65-F5344CB8AC3E}">
        <p14:creationId xmlns:p14="http://schemas.microsoft.com/office/powerpoint/2010/main" xmlns="" val="47003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Location of joint motion in space</a:t>
            </a:r>
          </a:p>
        </p:txBody>
      </p:sp>
      <p:sp>
        <p:nvSpPr>
          <p:cNvPr id="3" name="Content Placeholder 2"/>
          <p:cNvSpPr>
            <a:spLocks noGrp="1"/>
          </p:cNvSpPr>
          <p:nvPr>
            <p:ph idx="1"/>
          </p:nvPr>
        </p:nvSpPr>
        <p:spPr/>
        <p:txBody>
          <a:bodyPr/>
          <a:lstStyle/>
          <a:p>
            <a:endParaRPr lang="en-IN" dirty="0"/>
          </a:p>
          <a:p>
            <a:endParaRPr lang="en-IN" dirty="0"/>
          </a:p>
          <a:p>
            <a:r>
              <a:rPr lang="en-IN" dirty="0"/>
              <a:t>Axes and planes</a:t>
            </a:r>
          </a:p>
        </p:txBody>
      </p:sp>
    </p:spTree>
    <p:extLst>
      <p:ext uri="{BB962C8B-B14F-4D97-AF65-F5344CB8AC3E}">
        <p14:creationId xmlns:p14="http://schemas.microsoft.com/office/powerpoint/2010/main" xmlns="" val="358512714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Kinematic chain</a:t>
            </a:r>
          </a:p>
        </p:txBody>
      </p:sp>
      <p:sp>
        <p:nvSpPr>
          <p:cNvPr id="3" name="Content Placeholder 2"/>
          <p:cNvSpPr>
            <a:spLocks noGrp="1"/>
          </p:cNvSpPr>
          <p:nvPr>
            <p:ph idx="1"/>
          </p:nvPr>
        </p:nvSpPr>
        <p:spPr>
          <a:xfrm>
            <a:off x="1069848" y="2121408"/>
            <a:ext cx="8735931" cy="4050792"/>
          </a:xfrm>
        </p:spPr>
        <p:txBody>
          <a:bodyPr/>
          <a:lstStyle/>
          <a:p>
            <a:pPr>
              <a:lnSpc>
                <a:spcPct val="150000"/>
              </a:lnSpc>
            </a:pPr>
            <a:r>
              <a:rPr lang="en-IN" dirty="0"/>
              <a:t>Combination of degree of freedom forms kinematics chain and kinematics chain can be open or closed</a:t>
            </a:r>
          </a:p>
          <a:p>
            <a:pPr>
              <a:lnSpc>
                <a:spcPct val="150000"/>
              </a:lnSpc>
            </a:pPr>
            <a:r>
              <a:rPr lang="en-IN" dirty="0"/>
              <a:t>Open chain: One joint can move independently of others</a:t>
            </a:r>
          </a:p>
          <a:p>
            <a:pPr>
              <a:lnSpc>
                <a:spcPct val="150000"/>
              </a:lnSpc>
            </a:pPr>
            <a:r>
              <a:rPr lang="en-IN" dirty="0"/>
              <a:t>Closed chain: One end of chain remains fixed</a:t>
            </a:r>
          </a:p>
        </p:txBody>
      </p:sp>
      <p:pic>
        <p:nvPicPr>
          <p:cNvPr id="4" name="Picture 3"/>
          <p:cNvPicPr>
            <a:picLocks noChangeAspect="1"/>
          </p:cNvPicPr>
          <p:nvPr/>
        </p:nvPicPr>
        <p:blipFill>
          <a:blip r:embed="rId2"/>
          <a:stretch>
            <a:fillRect/>
          </a:stretch>
        </p:blipFill>
        <p:spPr>
          <a:xfrm>
            <a:off x="8958469" y="785719"/>
            <a:ext cx="2678352" cy="5843677"/>
          </a:xfrm>
          <a:prstGeom prst="rect">
            <a:avLst/>
          </a:prstGeom>
        </p:spPr>
      </p:pic>
    </p:spTree>
    <p:extLst>
      <p:ext uri="{BB962C8B-B14F-4D97-AF65-F5344CB8AC3E}">
        <p14:creationId xmlns:p14="http://schemas.microsoft.com/office/powerpoint/2010/main" xmlns="" val="2280887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10470" y="3147651"/>
            <a:ext cx="5217778" cy="3512525"/>
          </a:xfrm>
        </p:spPr>
      </p:pic>
      <p:pic>
        <p:nvPicPr>
          <p:cNvPr id="5" name="Picture 4"/>
          <p:cNvPicPr>
            <a:picLocks noChangeAspect="1"/>
          </p:cNvPicPr>
          <p:nvPr/>
        </p:nvPicPr>
        <p:blipFill>
          <a:blip r:embed="rId3"/>
          <a:stretch>
            <a:fillRect/>
          </a:stretch>
        </p:blipFill>
        <p:spPr>
          <a:xfrm>
            <a:off x="156097" y="185530"/>
            <a:ext cx="5754373" cy="3180890"/>
          </a:xfrm>
          <a:prstGeom prst="rect">
            <a:avLst/>
          </a:prstGeom>
        </p:spPr>
      </p:pic>
    </p:spTree>
    <p:extLst>
      <p:ext uri="{BB962C8B-B14F-4D97-AF65-F5344CB8AC3E}">
        <p14:creationId xmlns:p14="http://schemas.microsoft.com/office/powerpoint/2010/main" xmlns="" val="3777642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t>Arthrokinematics</a:t>
            </a:r>
            <a:endParaRPr lang="en-IN" dirty="0"/>
          </a:p>
        </p:txBody>
      </p:sp>
      <p:sp>
        <p:nvSpPr>
          <p:cNvPr id="3" name="Content Placeholder 2"/>
          <p:cNvSpPr>
            <a:spLocks noGrp="1"/>
          </p:cNvSpPr>
          <p:nvPr>
            <p:ph idx="1"/>
          </p:nvPr>
        </p:nvSpPr>
        <p:spPr>
          <a:xfrm>
            <a:off x="1069848" y="2121408"/>
            <a:ext cx="10058400" cy="4464922"/>
          </a:xfrm>
        </p:spPr>
        <p:txBody>
          <a:bodyPr/>
          <a:lstStyle/>
          <a:p>
            <a:pPr>
              <a:lnSpc>
                <a:spcPct val="150000"/>
              </a:lnSpc>
            </a:pPr>
            <a:r>
              <a:rPr lang="en-IN" dirty="0"/>
              <a:t>It refers to the movement of joint surfaces</a:t>
            </a:r>
          </a:p>
          <a:p>
            <a:pPr>
              <a:lnSpc>
                <a:spcPct val="150000"/>
              </a:lnSpc>
            </a:pPr>
            <a:r>
              <a:rPr lang="en-IN" dirty="0"/>
              <a:t>The angular movement of bones in the human body occurs as a result of a combination of rolls, spins, and slides</a:t>
            </a:r>
          </a:p>
          <a:p>
            <a:pPr>
              <a:lnSpc>
                <a:spcPct val="150000"/>
              </a:lnSpc>
            </a:pPr>
            <a:endParaRPr lang="en-IN" dirty="0"/>
          </a:p>
        </p:txBody>
      </p:sp>
      <p:pic>
        <p:nvPicPr>
          <p:cNvPr id="4" name="Picture 3"/>
          <p:cNvPicPr>
            <a:picLocks noChangeAspect="1"/>
          </p:cNvPicPr>
          <p:nvPr/>
        </p:nvPicPr>
        <p:blipFill rotWithShape="1">
          <a:blip r:embed="rId2"/>
          <a:srcRect t="14266" b="7726"/>
          <a:stretch/>
        </p:blipFill>
        <p:spPr>
          <a:xfrm>
            <a:off x="5880339" y="3798276"/>
            <a:ext cx="5134663" cy="2682037"/>
          </a:xfrm>
          <a:prstGeom prst="rect">
            <a:avLst/>
          </a:prstGeom>
        </p:spPr>
      </p:pic>
    </p:spTree>
    <p:extLst>
      <p:ext uri="{BB962C8B-B14F-4D97-AF65-F5344CB8AC3E}">
        <p14:creationId xmlns:p14="http://schemas.microsoft.com/office/powerpoint/2010/main" xmlns="" val="3165775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41003"/>
            <a:ext cx="10058400" cy="1609344"/>
          </a:xfrm>
        </p:spPr>
        <p:txBody>
          <a:bodyPr/>
          <a:lstStyle/>
          <a:p>
            <a:r>
              <a:rPr lang="en-IN" dirty="0" err="1"/>
              <a:t>Osteokinematics</a:t>
            </a:r>
            <a:endParaRPr lang="en-IN" dirty="0"/>
          </a:p>
        </p:txBody>
      </p:sp>
      <p:sp>
        <p:nvSpPr>
          <p:cNvPr id="3" name="Content Placeholder 2"/>
          <p:cNvSpPr>
            <a:spLocks noGrp="1"/>
          </p:cNvSpPr>
          <p:nvPr>
            <p:ph idx="1"/>
          </p:nvPr>
        </p:nvSpPr>
        <p:spPr>
          <a:xfrm>
            <a:off x="1069848" y="1750347"/>
            <a:ext cx="10058400" cy="4050792"/>
          </a:xfrm>
        </p:spPr>
        <p:txBody>
          <a:bodyPr/>
          <a:lstStyle/>
          <a:p>
            <a:pPr>
              <a:lnSpc>
                <a:spcPct val="150000"/>
              </a:lnSpc>
            </a:pPr>
            <a:r>
              <a:rPr lang="en-IN" dirty="0"/>
              <a:t>The branch of biomechanics concerned with the description of bone movement when a bone swings through a range of motion around the axis in a joint, such as with flexion, extension, abduction, adduction, or rotation</a:t>
            </a:r>
          </a:p>
        </p:txBody>
      </p:sp>
      <p:pic>
        <p:nvPicPr>
          <p:cNvPr id="4" name="Picture 3"/>
          <p:cNvPicPr>
            <a:picLocks noChangeAspect="1"/>
          </p:cNvPicPr>
          <p:nvPr/>
        </p:nvPicPr>
        <p:blipFill>
          <a:blip r:embed="rId2"/>
          <a:stretch>
            <a:fillRect/>
          </a:stretch>
        </p:blipFill>
        <p:spPr>
          <a:xfrm>
            <a:off x="3190904" y="3586338"/>
            <a:ext cx="5816288" cy="3271662"/>
          </a:xfrm>
          <a:prstGeom prst="rect">
            <a:avLst/>
          </a:prstGeom>
        </p:spPr>
      </p:pic>
    </p:spTree>
    <p:extLst>
      <p:ext uri="{BB962C8B-B14F-4D97-AF65-F5344CB8AC3E}">
        <p14:creationId xmlns:p14="http://schemas.microsoft.com/office/powerpoint/2010/main" xmlns="" val="4267037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3938955" y="1589649"/>
            <a:ext cx="4503372" cy="3664634"/>
          </a:xfrm>
        </p:spPr>
      </p:pic>
    </p:spTree>
    <p:extLst>
      <p:ext uri="{BB962C8B-B14F-4D97-AF65-F5344CB8AC3E}">
        <p14:creationId xmlns:p14="http://schemas.microsoft.com/office/powerpoint/2010/main" xmlns="" val="4132650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p:spPr>
      </p:pic>
      <p:sp>
        <p:nvSpPr>
          <p:cNvPr id="5" name="TextBox 4"/>
          <p:cNvSpPr txBox="1"/>
          <p:nvPr/>
        </p:nvSpPr>
        <p:spPr>
          <a:xfrm>
            <a:off x="742122" y="1413063"/>
            <a:ext cx="7262191" cy="4031873"/>
          </a:xfrm>
          <a:prstGeom prst="rect">
            <a:avLst/>
          </a:prstGeom>
          <a:noFill/>
        </p:spPr>
        <p:txBody>
          <a:bodyPr wrap="square" rtlCol="0">
            <a:spAutoFit/>
          </a:bodyPr>
          <a:lstStyle/>
          <a:p>
            <a:r>
              <a:rPr lang="en-IN" sz="3200" dirty="0"/>
              <a:t>Learning Objective</a:t>
            </a:r>
          </a:p>
          <a:p>
            <a:endParaRPr lang="en-IN" sz="3200" dirty="0"/>
          </a:p>
          <a:p>
            <a:pPr marL="285750" indent="-285750">
              <a:buFont typeface="Arial" panose="020B0604020202020204" pitchFamily="34" charset="0"/>
              <a:buChar char="•"/>
            </a:pPr>
            <a:r>
              <a:rPr lang="en-IN" sz="3200" dirty="0"/>
              <a:t>Mechanics</a:t>
            </a:r>
          </a:p>
          <a:p>
            <a:pPr marL="285750" indent="-285750">
              <a:buFont typeface="Arial" panose="020B0604020202020204" pitchFamily="34" charset="0"/>
              <a:buChar char="•"/>
            </a:pPr>
            <a:r>
              <a:rPr lang="en-IN" sz="3200" dirty="0"/>
              <a:t>Biomechanics</a:t>
            </a:r>
          </a:p>
          <a:p>
            <a:pPr marL="285750" indent="-285750">
              <a:buFont typeface="Arial" panose="020B0604020202020204" pitchFamily="34" charset="0"/>
              <a:buChar char="•"/>
            </a:pPr>
            <a:r>
              <a:rPr lang="en-IN" sz="3200" dirty="0"/>
              <a:t>Kinematics</a:t>
            </a:r>
          </a:p>
          <a:p>
            <a:pPr marL="285750" indent="-285750">
              <a:buFont typeface="Arial" panose="020B0604020202020204" pitchFamily="34" charset="0"/>
              <a:buChar char="•"/>
            </a:pPr>
            <a:r>
              <a:rPr lang="en-IN" sz="3200" dirty="0"/>
              <a:t>Kinetics</a:t>
            </a:r>
          </a:p>
          <a:p>
            <a:pPr marL="285750" indent="-285750">
              <a:buFont typeface="Arial" panose="020B0604020202020204" pitchFamily="34" charset="0"/>
              <a:buChar char="•"/>
            </a:pPr>
            <a:endParaRPr lang="en-IN" sz="3200" dirty="0"/>
          </a:p>
          <a:p>
            <a:pPr marL="285750" indent="-285750">
              <a:buFont typeface="Arial" panose="020B0604020202020204" pitchFamily="34" charset="0"/>
              <a:buChar char="•"/>
            </a:pPr>
            <a:endParaRPr lang="en-IN" sz="3200" dirty="0"/>
          </a:p>
        </p:txBody>
      </p:sp>
    </p:spTree>
    <p:extLst>
      <p:ext uri="{BB962C8B-B14F-4D97-AF65-F5344CB8AC3E}">
        <p14:creationId xmlns:p14="http://schemas.microsoft.com/office/powerpoint/2010/main" xmlns="" val="93788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Anatomical terms</a:t>
            </a:r>
          </a:p>
        </p:txBody>
      </p:sp>
      <p:sp>
        <p:nvSpPr>
          <p:cNvPr id="4" name="Text Placeholder 3"/>
          <p:cNvSpPr>
            <a:spLocks noGrp="1"/>
          </p:cNvSpPr>
          <p:nvPr>
            <p:ph type="body" idx="1"/>
          </p:nvPr>
        </p:nvSpPr>
        <p:spPr/>
        <p:txBody>
          <a:bodyPr/>
          <a:lstStyle/>
          <a:p>
            <a:endParaRPr lang="en-IN"/>
          </a:p>
        </p:txBody>
      </p:sp>
    </p:spTree>
    <p:extLst>
      <p:ext uri="{BB962C8B-B14F-4D97-AF65-F5344CB8AC3E}">
        <p14:creationId xmlns:p14="http://schemas.microsoft.com/office/powerpoint/2010/main" xmlns="" val="2916482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5" y="0"/>
            <a:ext cx="10058400" cy="1609344"/>
          </a:xfrm>
        </p:spPr>
        <p:txBody>
          <a:bodyPr/>
          <a:lstStyle/>
          <a:p>
            <a:r>
              <a:rPr lang="en-IN" dirty="0"/>
              <a:t>Anatomical position</a:t>
            </a:r>
          </a:p>
        </p:txBody>
      </p:sp>
      <p:pic>
        <p:nvPicPr>
          <p:cNvPr id="4" name="Content Placeholder 3"/>
          <p:cNvPicPr>
            <a:picLocks noGrp="1" noChangeAspect="1"/>
          </p:cNvPicPr>
          <p:nvPr>
            <p:ph idx="1"/>
          </p:nvPr>
        </p:nvPicPr>
        <p:blipFill>
          <a:blip r:embed="rId2"/>
          <a:stretch>
            <a:fillRect/>
          </a:stretch>
        </p:blipFill>
        <p:spPr>
          <a:xfrm>
            <a:off x="3631937" y="1609344"/>
            <a:ext cx="4934475" cy="4857717"/>
          </a:xfrm>
        </p:spPr>
      </p:pic>
    </p:spTree>
    <p:extLst>
      <p:ext uri="{BB962C8B-B14F-4D97-AF65-F5344CB8AC3E}">
        <p14:creationId xmlns:p14="http://schemas.microsoft.com/office/powerpoint/2010/main" xmlns="" val="130615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800" t="-665" r="6044" b="573"/>
          <a:stretch/>
        </p:blipFill>
        <p:spPr>
          <a:xfrm>
            <a:off x="1948070" y="874137"/>
            <a:ext cx="8574157" cy="4867545"/>
          </a:xfrm>
        </p:spPr>
      </p:pic>
    </p:spTree>
    <p:extLst>
      <p:ext uri="{BB962C8B-B14F-4D97-AF65-F5344CB8AC3E}">
        <p14:creationId xmlns:p14="http://schemas.microsoft.com/office/powerpoint/2010/main" xmlns="" val="441183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292" t="-665" r="6043" b="573"/>
          <a:stretch/>
        </p:blipFill>
        <p:spPr>
          <a:xfrm>
            <a:off x="1932186" y="993913"/>
            <a:ext cx="8333724" cy="4757531"/>
          </a:xfrm>
        </p:spPr>
      </p:pic>
    </p:spTree>
    <p:extLst>
      <p:ext uri="{BB962C8B-B14F-4D97-AF65-F5344CB8AC3E}">
        <p14:creationId xmlns:p14="http://schemas.microsoft.com/office/powerpoint/2010/main" xmlns="" val="4101540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2"/>
          <a:srcRect l="6291" t="-664" r="6861" b="246"/>
          <a:stretch/>
        </p:blipFill>
        <p:spPr>
          <a:xfrm>
            <a:off x="1927197" y="1289304"/>
            <a:ext cx="8343701" cy="4823791"/>
          </a:xfrm>
        </p:spPr>
      </p:pic>
    </p:spTree>
    <p:extLst>
      <p:ext uri="{BB962C8B-B14F-4D97-AF65-F5344CB8AC3E}">
        <p14:creationId xmlns:p14="http://schemas.microsoft.com/office/powerpoint/2010/main" xmlns="" val="4099653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619" t="-664" r="6697" b="246"/>
          <a:stretch/>
        </p:blipFill>
        <p:spPr>
          <a:xfrm>
            <a:off x="1980811" y="914400"/>
            <a:ext cx="8236473" cy="4770783"/>
          </a:xfrm>
        </p:spPr>
      </p:pic>
    </p:spTree>
    <p:extLst>
      <p:ext uri="{BB962C8B-B14F-4D97-AF65-F5344CB8AC3E}">
        <p14:creationId xmlns:p14="http://schemas.microsoft.com/office/powerpoint/2010/main" xmlns="" val="482059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7110" t="313" r="6533" b="1227"/>
          <a:stretch/>
        </p:blipFill>
        <p:spPr>
          <a:xfrm>
            <a:off x="1957744" y="1056233"/>
            <a:ext cx="8282608" cy="4721714"/>
          </a:xfrm>
        </p:spPr>
      </p:pic>
    </p:spTree>
    <p:extLst>
      <p:ext uri="{BB962C8B-B14F-4D97-AF65-F5344CB8AC3E}">
        <p14:creationId xmlns:p14="http://schemas.microsoft.com/office/powerpoint/2010/main" xmlns="" val="1054735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619" t="-664" r="6534" b="-409"/>
          <a:stretch/>
        </p:blipFill>
        <p:spPr>
          <a:xfrm>
            <a:off x="1976974" y="1289304"/>
            <a:ext cx="8244147" cy="4797286"/>
          </a:xfrm>
        </p:spPr>
      </p:pic>
    </p:spTree>
    <p:extLst>
      <p:ext uri="{BB962C8B-B14F-4D97-AF65-F5344CB8AC3E}">
        <p14:creationId xmlns:p14="http://schemas.microsoft.com/office/powerpoint/2010/main" xmlns="" val="2896009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291" t="-665" r="6207" b="573"/>
          <a:stretch/>
        </p:blipFill>
        <p:spPr>
          <a:xfrm>
            <a:off x="1754596" y="1046922"/>
            <a:ext cx="8688904" cy="4969566"/>
          </a:xfrm>
        </p:spPr>
      </p:pic>
    </p:spTree>
    <p:extLst>
      <p:ext uri="{BB962C8B-B14F-4D97-AF65-F5344CB8AC3E}">
        <p14:creationId xmlns:p14="http://schemas.microsoft.com/office/powerpoint/2010/main" xmlns="" val="2453928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619" t="-664" r="6697" b="-82"/>
          <a:stretch/>
        </p:blipFill>
        <p:spPr>
          <a:xfrm>
            <a:off x="1959977" y="1192697"/>
            <a:ext cx="8278142" cy="4810538"/>
          </a:xfrm>
        </p:spPr>
      </p:pic>
    </p:spTree>
    <p:extLst>
      <p:ext uri="{BB962C8B-B14F-4D97-AF65-F5344CB8AC3E}">
        <p14:creationId xmlns:p14="http://schemas.microsoft.com/office/powerpoint/2010/main" xmlns="" val="2145174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Mechanics </a:t>
            </a:r>
          </a:p>
        </p:txBody>
      </p:sp>
      <p:sp>
        <p:nvSpPr>
          <p:cNvPr id="3" name="Content Placeholder 2"/>
          <p:cNvSpPr>
            <a:spLocks noGrp="1"/>
          </p:cNvSpPr>
          <p:nvPr>
            <p:ph idx="1"/>
          </p:nvPr>
        </p:nvSpPr>
        <p:spPr>
          <a:xfrm>
            <a:off x="1069848" y="1710591"/>
            <a:ext cx="10058400" cy="4050792"/>
          </a:xfrm>
        </p:spPr>
        <p:txBody>
          <a:bodyPr/>
          <a:lstStyle/>
          <a:p>
            <a:pPr>
              <a:lnSpc>
                <a:spcPct val="150000"/>
              </a:lnSpc>
            </a:pPr>
            <a:r>
              <a:rPr lang="en-IN" dirty="0"/>
              <a:t>Mechanics is a branch of science that deals with forces and the effects produced by these forces</a:t>
            </a:r>
          </a:p>
        </p:txBody>
      </p:sp>
    </p:spTree>
    <p:extLst>
      <p:ext uri="{BB962C8B-B14F-4D97-AF65-F5344CB8AC3E}">
        <p14:creationId xmlns:p14="http://schemas.microsoft.com/office/powerpoint/2010/main" xmlns="" val="4239585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292" r="6043" b="573"/>
          <a:stretch/>
        </p:blipFill>
        <p:spPr>
          <a:xfrm>
            <a:off x="1658961" y="901149"/>
            <a:ext cx="8880174" cy="5035826"/>
          </a:xfrm>
        </p:spPr>
      </p:pic>
    </p:spTree>
    <p:extLst>
      <p:ext uri="{BB962C8B-B14F-4D97-AF65-F5344CB8AC3E}">
        <p14:creationId xmlns:p14="http://schemas.microsoft.com/office/powerpoint/2010/main" xmlns="" val="1894234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Axes and Planes</a:t>
            </a:r>
          </a:p>
        </p:txBody>
      </p:sp>
      <p:sp>
        <p:nvSpPr>
          <p:cNvPr id="5" name="Text Placeholder 4"/>
          <p:cNvSpPr>
            <a:spLocks noGrp="1"/>
          </p:cNvSpPr>
          <p:nvPr>
            <p:ph type="body" idx="1"/>
          </p:nvPr>
        </p:nvSpPr>
        <p:spPr/>
        <p:txBody>
          <a:bodyPr/>
          <a:lstStyle/>
          <a:p>
            <a:endParaRPr lang="en-IN"/>
          </a:p>
        </p:txBody>
      </p:sp>
    </p:spTree>
    <p:extLst>
      <p:ext uri="{BB962C8B-B14F-4D97-AF65-F5344CB8AC3E}">
        <p14:creationId xmlns:p14="http://schemas.microsoft.com/office/powerpoint/2010/main" xmlns="" val="3203811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Planes</a:t>
            </a:r>
          </a:p>
        </p:txBody>
      </p:sp>
      <p:sp>
        <p:nvSpPr>
          <p:cNvPr id="5" name="Content Placeholder 4"/>
          <p:cNvSpPr>
            <a:spLocks noGrp="1"/>
          </p:cNvSpPr>
          <p:nvPr>
            <p:ph idx="1"/>
          </p:nvPr>
        </p:nvSpPr>
        <p:spPr/>
        <p:txBody>
          <a:bodyPr/>
          <a:lstStyle/>
          <a:p>
            <a:pPr>
              <a:lnSpc>
                <a:spcPct val="150000"/>
              </a:lnSpc>
            </a:pPr>
            <a:r>
              <a:rPr lang="en-IN" dirty="0"/>
              <a:t>A </a:t>
            </a:r>
            <a:r>
              <a:rPr lang="en-IN" b="1" dirty="0"/>
              <a:t>plane</a:t>
            </a:r>
            <a:r>
              <a:rPr lang="en-IN" dirty="0"/>
              <a:t> is an imaginary flat surface running through the body</a:t>
            </a:r>
          </a:p>
        </p:txBody>
      </p:sp>
    </p:spTree>
    <p:extLst>
      <p:ext uri="{BB962C8B-B14F-4D97-AF65-F5344CB8AC3E}">
        <p14:creationId xmlns:p14="http://schemas.microsoft.com/office/powerpoint/2010/main" xmlns="" val="4185976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A </a:t>
            </a:r>
            <a:r>
              <a:rPr lang="en-IN" b="1" u="sng" dirty="0"/>
              <a:t>sagittal plane</a:t>
            </a:r>
            <a:r>
              <a:rPr lang="en-IN" b="1" dirty="0"/>
              <a:t>,</a:t>
            </a:r>
            <a:r>
              <a:rPr lang="en-IN" dirty="0"/>
              <a:t> also known as the longitudinal plane, is perpendicular to the ground and divides the body into left and right</a:t>
            </a:r>
          </a:p>
          <a:p>
            <a:pPr>
              <a:lnSpc>
                <a:spcPct val="150000"/>
              </a:lnSpc>
            </a:pPr>
            <a:r>
              <a:rPr lang="en-IN" dirty="0"/>
              <a:t>The </a:t>
            </a:r>
            <a:r>
              <a:rPr lang="en-IN" i="1" dirty="0"/>
              <a:t>midsagittal</a:t>
            </a:r>
            <a:r>
              <a:rPr lang="en-IN" dirty="0"/>
              <a:t> or </a:t>
            </a:r>
            <a:r>
              <a:rPr lang="en-IN" i="1" dirty="0"/>
              <a:t>median plane</a:t>
            </a:r>
            <a:r>
              <a:rPr lang="en-IN" dirty="0"/>
              <a:t> is in the midline i.e. it would pass through the midline structures (e.g. navel or spine), and all other sagittal planes (also referred to as </a:t>
            </a:r>
            <a:r>
              <a:rPr lang="en-IN" i="1" dirty="0"/>
              <a:t>parasagittal planes</a:t>
            </a:r>
            <a:r>
              <a:rPr lang="en-IN" dirty="0"/>
              <a:t>) are parallel to it</a:t>
            </a:r>
          </a:p>
          <a:p>
            <a:endParaRPr lang="en-IN" dirty="0"/>
          </a:p>
        </p:txBody>
      </p:sp>
    </p:spTree>
    <p:extLst>
      <p:ext uri="{BB962C8B-B14F-4D97-AF65-F5344CB8AC3E}">
        <p14:creationId xmlns:p14="http://schemas.microsoft.com/office/powerpoint/2010/main" xmlns="" val="1409180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128" t="-665" r="6861" b="1227"/>
          <a:stretch/>
        </p:blipFill>
        <p:spPr>
          <a:xfrm>
            <a:off x="1878091" y="1289304"/>
            <a:ext cx="8441913" cy="4823791"/>
          </a:xfrm>
        </p:spPr>
      </p:pic>
    </p:spTree>
    <p:extLst>
      <p:ext uri="{BB962C8B-B14F-4D97-AF65-F5344CB8AC3E}">
        <p14:creationId xmlns:p14="http://schemas.microsoft.com/office/powerpoint/2010/main" xmlns="" val="1694506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A </a:t>
            </a:r>
            <a:r>
              <a:rPr lang="en-IN" b="1" u="sng" dirty="0"/>
              <a:t>coronal</a:t>
            </a:r>
            <a:r>
              <a:rPr lang="en-IN" dirty="0"/>
              <a:t> or </a:t>
            </a:r>
            <a:r>
              <a:rPr lang="en-IN" b="1" u="sng" dirty="0"/>
              <a:t>frontal</a:t>
            </a:r>
            <a:r>
              <a:rPr lang="en-IN" dirty="0"/>
              <a:t> plane is perpendicular to the ground and divides the body into dorsal (posterior or back) and ventral (anterior or front) portions.</a:t>
            </a:r>
          </a:p>
          <a:p>
            <a:pPr>
              <a:lnSpc>
                <a:spcPct val="150000"/>
              </a:lnSpc>
            </a:pPr>
            <a:endParaRPr lang="en-IN" dirty="0"/>
          </a:p>
        </p:txBody>
      </p:sp>
    </p:spTree>
    <p:extLst>
      <p:ext uri="{BB962C8B-B14F-4D97-AF65-F5344CB8AC3E}">
        <p14:creationId xmlns:p14="http://schemas.microsoft.com/office/powerpoint/2010/main" xmlns="" val="1765066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619" t="-665" r="6697" b="573"/>
          <a:stretch/>
        </p:blipFill>
        <p:spPr>
          <a:xfrm>
            <a:off x="1898491" y="1289304"/>
            <a:ext cx="8401113" cy="4850296"/>
          </a:xfrm>
        </p:spPr>
      </p:pic>
    </p:spTree>
    <p:extLst>
      <p:ext uri="{BB962C8B-B14F-4D97-AF65-F5344CB8AC3E}">
        <p14:creationId xmlns:p14="http://schemas.microsoft.com/office/powerpoint/2010/main" xmlns="" val="3105836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A </a:t>
            </a:r>
            <a:r>
              <a:rPr lang="en-IN" b="1" u="sng" dirty="0"/>
              <a:t>transverse plane</a:t>
            </a:r>
            <a:r>
              <a:rPr lang="en-IN" dirty="0"/>
              <a:t>, also known as an </a:t>
            </a:r>
            <a:r>
              <a:rPr lang="en-IN" i="1" dirty="0"/>
              <a:t>axial plane</a:t>
            </a:r>
            <a:r>
              <a:rPr lang="en-IN" dirty="0"/>
              <a:t> or cross-section, divides the body into cranial (head) and caudal (tail) portions</a:t>
            </a:r>
          </a:p>
          <a:p>
            <a:pPr>
              <a:lnSpc>
                <a:spcPct val="150000"/>
              </a:lnSpc>
            </a:pPr>
            <a:r>
              <a:rPr lang="en-IN" dirty="0"/>
              <a:t>It is parallel to the ground, which (in humans) separates the superior from the inferior, or put another way, the head from the feet</a:t>
            </a:r>
          </a:p>
        </p:txBody>
      </p:sp>
    </p:spTree>
    <p:extLst>
      <p:ext uri="{BB962C8B-B14F-4D97-AF65-F5344CB8AC3E}">
        <p14:creationId xmlns:p14="http://schemas.microsoft.com/office/powerpoint/2010/main" xmlns="" val="3837227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455" t="-664" r="6697" b="-409"/>
          <a:stretch/>
        </p:blipFill>
        <p:spPr>
          <a:xfrm>
            <a:off x="1885879" y="980661"/>
            <a:ext cx="8426337" cy="4903303"/>
          </a:xfrm>
        </p:spPr>
      </p:pic>
    </p:spTree>
    <p:extLst>
      <p:ext uri="{BB962C8B-B14F-4D97-AF65-F5344CB8AC3E}">
        <p14:creationId xmlns:p14="http://schemas.microsoft.com/office/powerpoint/2010/main" xmlns="" val="3680711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Axes</a:t>
            </a:r>
          </a:p>
        </p:txBody>
      </p:sp>
      <p:sp>
        <p:nvSpPr>
          <p:cNvPr id="3" name="Content Placeholder 2"/>
          <p:cNvSpPr>
            <a:spLocks noGrp="1"/>
          </p:cNvSpPr>
          <p:nvPr>
            <p:ph idx="1"/>
          </p:nvPr>
        </p:nvSpPr>
        <p:spPr/>
        <p:txBody>
          <a:bodyPr/>
          <a:lstStyle/>
          <a:p>
            <a:r>
              <a:rPr lang="en-IN" dirty="0"/>
              <a:t>An axis is a straight line around which an object rotates</a:t>
            </a:r>
          </a:p>
          <a:p>
            <a:r>
              <a:rPr lang="en-IN" dirty="0"/>
              <a:t>Movement at the joint takes place in a plane about an axis</a:t>
            </a:r>
          </a:p>
          <a:p>
            <a:r>
              <a:rPr lang="en-IN" dirty="0"/>
              <a:t>There are three axes of rotation</a:t>
            </a:r>
          </a:p>
        </p:txBody>
      </p:sp>
    </p:spTree>
    <p:extLst>
      <p:ext uri="{BB962C8B-B14F-4D97-AF65-F5344CB8AC3E}">
        <p14:creationId xmlns:p14="http://schemas.microsoft.com/office/powerpoint/2010/main" xmlns="" val="4163475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92201" y="484632"/>
            <a:ext cx="4813693" cy="5955925"/>
          </a:xfrm>
        </p:spPr>
      </p:pic>
    </p:spTree>
    <p:extLst>
      <p:ext uri="{BB962C8B-B14F-4D97-AF65-F5344CB8AC3E}">
        <p14:creationId xmlns:p14="http://schemas.microsoft.com/office/powerpoint/2010/main" xmlns="" val="1044551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Sagittal axis - passes horizontally from posterior to anterior and is formed by the intersection of the sagittal and transverse planes</a:t>
            </a:r>
          </a:p>
          <a:p>
            <a:pPr>
              <a:lnSpc>
                <a:spcPct val="150000"/>
              </a:lnSpc>
            </a:pPr>
            <a:endParaRPr lang="en-IN" dirty="0"/>
          </a:p>
        </p:txBody>
      </p:sp>
    </p:spTree>
    <p:extLst>
      <p:ext uri="{BB962C8B-B14F-4D97-AF65-F5344CB8AC3E}">
        <p14:creationId xmlns:p14="http://schemas.microsoft.com/office/powerpoint/2010/main" xmlns="" val="3700784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Frontal axis - passes horizontally from left to right and is formed by the intersection of the frontal and transverse planes</a:t>
            </a:r>
          </a:p>
          <a:p>
            <a:pPr>
              <a:lnSpc>
                <a:spcPct val="150000"/>
              </a:lnSpc>
            </a:pPr>
            <a:endParaRPr lang="en-IN" dirty="0"/>
          </a:p>
        </p:txBody>
      </p:sp>
    </p:spTree>
    <p:extLst>
      <p:ext uri="{BB962C8B-B14F-4D97-AF65-F5344CB8AC3E}">
        <p14:creationId xmlns:p14="http://schemas.microsoft.com/office/powerpoint/2010/main" xmlns="" val="22475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Vertical axis - passes vertically from inferior to superior and is formed by the intersection of the sagittal and frontal planes</a:t>
            </a:r>
          </a:p>
          <a:p>
            <a:pPr>
              <a:lnSpc>
                <a:spcPct val="150000"/>
              </a:lnSpc>
            </a:pPr>
            <a:endParaRPr lang="en-IN" dirty="0"/>
          </a:p>
        </p:txBody>
      </p:sp>
    </p:spTree>
    <p:extLst>
      <p:ext uri="{BB962C8B-B14F-4D97-AF65-F5344CB8AC3E}">
        <p14:creationId xmlns:p14="http://schemas.microsoft.com/office/powerpoint/2010/main" xmlns="" val="473246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2257" t="1277" r="11826" b="1500"/>
          <a:stretch/>
        </p:blipFill>
        <p:spPr>
          <a:xfrm>
            <a:off x="3021495" y="1391478"/>
            <a:ext cx="5923721" cy="4267200"/>
          </a:xfrm>
        </p:spPr>
      </p:pic>
    </p:spTree>
    <p:extLst>
      <p:ext uri="{BB962C8B-B14F-4D97-AF65-F5344CB8AC3E}">
        <p14:creationId xmlns:p14="http://schemas.microsoft.com/office/powerpoint/2010/main" xmlns="" val="766433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94288" y="484632"/>
            <a:ext cx="4809519" cy="5787456"/>
          </a:xfrm>
        </p:spPr>
      </p:pic>
    </p:spTree>
    <p:extLst>
      <p:ext uri="{BB962C8B-B14F-4D97-AF65-F5344CB8AC3E}">
        <p14:creationId xmlns:p14="http://schemas.microsoft.com/office/powerpoint/2010/main" xmlns="" val="4119430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70048" y="0"/>
            <a:ext cx="6858000" cy="6858000"/>
          </a:xfrm>
        </p:spPr>
      </p:pic>
    </p:spTree>
    <p:extLst>
      <p:ext uri="{BB962C8B-B14F-4D97-AF65-F5344CB8AC3E}">
        <p14:creationId xmlns:p14="http://schemas.microsoft.com/office/powerpoint/2010/main" xmlns="" val="1381091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Description of movements</a:t>
            </a:r>
          </a:p>
        </p:txBody>
      </p:sp>
      <p:sp>
        <p:nvSpPr>
          <p:cNvPr id="3" name="Content Placeholder 2"/>
          <p:cNvSpPr>
            <a:spLocks noGrp="1"/>
          </p:cNvSpPr>
          <p:nvPr>
            <p:ph idx="1"/>
          </p:nvPr>
        </p:nvSpPr>
        <p:spPr/>
        <p:txBody>
          <a:bodyPr/>
          <a:lstStyle/>
          <a:p>
            <a:pPr>
              <a:lnSpc>
                <a:spcPct val="150000"/>
              </a:lnSpc>
            </a:pPr>
            <a:r>
              <a:rPr lang="en-IN" b="1" u="sng" dirty="0"/>
              <a:t>Extension</a:t>
            </a:r>
            <a:r>
              <a:rPr lang="en-IN" dirty="0"/>
              <a:t> occurs when the angle between two adjacent segments in the body increases as the ventral surfaces of the segments move away from each other and occurs in a </a:t>
            </a:r>
            <a:r>
              <a:rPr lang="en-IN" dirty="0">
                <a:solidFill>
                  <a:srgbClr val="FF0000"/>
                </a:solidFill>
              </a:rPr>
              <a:t>sagittal plane </a:t>
            </a:r>
            <a:r>
              <a:rPr lang="en-IN" dirty="0"/>
              <a:t>about a </a:t>
            </a:r>
            <a:r>
              <a:rPr lang="en-IN" dirty="0">
                <a:solidFill>
                  <a:srgbClr val="00B0F0"/>
                </a:solidFill>
              </a:rPr>
              <a:t>frontal axis</a:t>
            </a:r>
          </a:p>
          <a:p>
            <a:pPr>
              <a:lnSpc>
                <a:spcPct val="150000"/>
              </a:lnSpc>
            </a:pPr>
            <a:r>
              <a:rPr lang="en-IN" dirty="0"/>
              <a:t>An exception is extension of the thumb, which takes place in a frontal plane about a sagittal axis</a:t>
            </a:r>
          </a:p>
        </p:txBody>
      </p:sp>
    </p:spTree>
    <p:extLst>
      <p:ext uri="{BB962C8B-B14F-4D97-AF65-F5344CB8AC3E}">
        <p14:creationId xmlns:p14="http://schemas.microsoft.com/office/powerpoint/2010/main" xmlns="" val="1659971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b="1" u="sng" dirty="0"/>
              <a:t>Flexion</a:t>
            </a:r>
            <a:r>
              <a:rPr lang="en-IN" dirty="0"/>
              <a:t> occurs when the angle between two adjacent segments in the body decreases as the ventral surfaces of the segments approximate each other and occurs in a </a:t>
            </a:r>
            <a:r>
              <a:rPr lang="en-IN" dirty="0">
                <a:solidFill>
                  <a:srgbClr val="FF0000"/>
                </a:solidFill>
              </a:rPr>
              <a:t>sagittal plane </a:t>
            </a:r>
            <a:r>
              <a:rPr lang="en-IN" dirty="0"/>
              <a:t>about a </a:t>
            </a:r>
            <a:r>
              <a:rPr lang="en-IN" dirty="0">
                <a:solidFill>
                  <a:srgbClr val="00B0F0"/>
                </a:solidFill>
              </a:rPr>
              <a:t>frontal axis</a:t>
            </a:r>
          </a:p>
          <a:p>
            <a:pPr>
              <a:lnSpc>
                <a:spcPct val="150000"/>
              </a:lnSpc>
            </a:pPr>
            <a:r>
              <a:rPr lang="en-IN" dirty="0"/>
              <a:t>An exception is flexion of the thumb, which takes place in a frontal plane about a sagittal axis</a:t>
            </a:r>
          </a:p>
        </p:txBody>
      </p:sp>
    </p:spTree>
    <p:extLst>
      <p:ext uri="{BB962C8B-B14F-4D97-AF65-F5344CB8AC3E}">
        <p14:creationId xmlns:p14="http://schemas.microsoft.com/office/powerpoint/2010/main" xmlns="" val="1602472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59248" y="0"/>
            <a:ext cx="5501656" cy="6836891"/>
          </a:xfrm>
        </p:spPr>
      </p:pic>
    </p:spTree>
    <p:extLst>
      <p:ext uri="{BB962C8B-B14F-4D97-AF65-F5344CB8AC3E}">
        <p14:creationId xmlns:p14="http://schemas.microsoft.com/office/powerpoint/2010/main" xmlns="" val="727300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48" y="1573696"/>
            <a:ext cx="10058400" cy="5284304"/>
          </a:xfrm>
        </p:spPr>
        <p:txBody>
          <a:bodyPr>
            <a:normAutofit/>
          </a:bodyPr>
          <a:lstStyle/>
          <a:p>
            <a:pPr>
              <a:lnSpc>
                <a:spcPct val="150000"/>
              </a:lnSpc>
            </a:pPr>
            <a:r>
              <a:rPr lang="en-IN" b="1" u="sng" dirty="0"/>
              <a:t>Abduction/Adduction:</a:t>
            </a:r>
            <a:r>
              <a:rPr lang="en-IN" dirty="0"/>
              <a:t> </a:t>
            </a:r>
          </a:p>
          <a:p>
            <a:pPr>
              <a:lnSpc>
                <a:spcPct val="150000"/>
              </a:lnSpc>
            </a:pPr>
            <a:r>
              <a:rPr lang="en-IN" dirty="0"/>
              <a:t>These are movements in the </a:t>
            </a:r>
            <a:r>
              <a:rPr lang="en-IN" dirty="0">
                <a:solidFill>
                  <a:srgbClr val="FF0000"/>
                </a:solidFill>
              </a:rPr>
              <a:t>frontal plane </a:t>
            </a:r>
            <a:r>
              <a:rPr lang="en-IN" dirty="0"/>
              <a:t>about the </a:t>
            </a:r>
            <a:r>
              <a:rPr lang="en-IN" dirty="0">
                <a:solidFill>
                  <a:srgbClr val="00B0F0"/>
                </a:solidFill>
              </a:rPr>
              <a:t>sagittal axis </a:t>
            </a:r>
            <a:r>
              <a:rPr lang="en-IN" dirty="0"/>
              <a:t>and involve moving the body part away or towards an imaginary centre line</a:t>
            </a:r>
          </a:p>
          <a:p>
            <a:pPr>
              <a:lnSpc>
                <a:spcPct val="150000"/>
              </a:lnSpc>
            </a:pPr>
            <a:r>
              <a:rPr lang="en-IN" dirty="0"/>
              <a:t>Abduction is taking the body part away from the central line and adduction is moving it towards</a:t>
            </a:r>
          </a:p>
          <a:p>
            <a:pPr>
              <a:lnSpc>
                <a:spcPct val="150000"/>
              </a:lnSpc>
            </a:pPr>
            <a:r>
              <a:rPr lang="en-IN" dirty="0"/>
              <a:t>Adduction can also be moving the body part across the centre line and to the other side of the body, shown in the hip abduction image</a:t>
            </a:r>
          </a:p>
        </p:txBody>
      </p:sp>
    </p:spTree>
    <p:extLst>
      <p:ext uri="{BB962C8B-B14F-4D97-AF65-F5344CB8AC3E}">
        <p14:creationId xmlns:p14="http://schemas.microsoft.com/office/powerpoint/2010/main" xmlns="" val="579932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Biomechanics </a:t>
            </a:r>
          </a:p>
        </p:txBody>
      </p:sp>
      <p:sp>
        <p:nvSpPr>
          <p:cNvPr id="3" name="Content Placeholder 2"/>
          <p:cNvSpPr>
            <a:spLocks noGrp="1"/>
          </p:cNvSpPr>
          <p:nvPr>
            <p:ph idx="1"/>
          </p:nvPr>
        </p:nvSpPr>
        <p:spPr/>
        <p:txBody>
          <a:bodyPr/>
          <a:lstStyle/>
          <a:p>
            <a:pPr>
              <a:lnSpc>
                <a:spcPct val="150000"/>
              </a:lnSpc>
            </a:pPr>
            <a:r>
              <a:rPr lang="en-IN" dirty="0"/>
              <a:t>The application of this science to the biological system is referred to as biomechanics</a:t>
            </a:r>
          </a:p>
          <a:p>
            <a:pPr>
              <a:lnSpc>
                <a:spcPct val="150000"/>
              </a:lnSpc>
            </a:pPr>
            <a:r>
              <a:rPr lang="en-IN" dirty="0"/>
              <a:t>Human biomechanics focuses on how forces act on the musculoskeletal system and how the body tissue responds to these forces</a:t>
            </a:r>
          </a:p>
        </p:txBody>
      </p:sp>
    </p:spTree>
    <p:extLst>
      <p:ext uri="{BB962C8B-B14F-4D97-AF65-F5344CB8AC3E}">
        <p14:creationId xmlns:p14="http://schemas.microsoft.com/office/powerpoint/2010/main" xmlns="" val="1684061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Amongst the joints capable of abduction and adduction are the shoulder and hip.  Other abduction and adduction movements include the fingers. If you splay your fingers and move them apart, this is abduction as they are moving away from the centre position. When you bring the fingers back together, this is adduction, as you are adding them back to the centre line</a:t>
            </a:r>
          </a:p>
          <a:p>
            <a:pPr>
              <a:lnSpc>
                <a:spcPct val="150000"/>
              </a:lnSpc>
            </a:pPr>
            <a:endParaRPr lang="en-IN" dirty="0"/>
          </a:p>
        </p:txBody>
      </p:sp>
    </p:spTree>
    <p:extLst>
      <p:ext uri="{BB962C8B-B14F-4D97-AF65-F5344CB8AC3E}">
        <p14:creationId xmlns:p14="http://schemas.microsoft.com/office/powerpoint/2010/main" xmlns="" val="3175930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54634" y="4776"/>
            <a:ext cx="5488828" cy="6853224"/>
          </a:xfrm>
        </p:spPr>
      </p:pic>
    </p:spTree>
    <p:extLst>
      <p:ext uri="{BB962C8B-B14F-4D97-AF65-F5344CB8AC3E}">
        <p14:creationId xmlns:p14="http://schemas.microsoft.com/office/powerpoint/2010/main" xmlns="" val="542292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48" y="1405790"/>
            <a:ext cx="10058400" cy="4411913"/>
          </a:xfrm>
        </p:spPr>
        <p:txBody>
          <a:bodyPr>
            <a:normAutofit/>
          </a:bodyPr>
          <a:lstStyle/>
          <a:p>
            <a:pPr>
              <a:lnSpc>
                <a:spcPct val="150000"/>
              </a:lnSpc>
            </a:pPr>
            <a:r>
              <a:rPr lang="en-IN" b="1" u="sng" dirty="0"/>
              <a:t>Rotation</a:t>
            </a:r>
            <a:r>
              <a:rPr lang="en-IN" b="1" dirty="0"/>
              <a:t> </a:t>
            </a:r>
            <a:r>
              <a:rPr lang="en-IN" dirty="0"/>
              <a:t>movements are in the </a:t>
            </a:r>
            <a:r>
              <a:rPr lang="en-IN" dirty="0">
                <a:solidFill>
                  <a:srgbClr val="FF0000"/>
                </a:solidFill>
              </a:rPr>
              <a:t>transverse plane </a:t>
            </a:r>
            <a:r>
              <a:rPr lang="en-IN" dirty="0"/>
              <a:t>and </a:t>
            </a:r>
            <a:r>
              <a:rPr lang="en-IN" dirty="0">
                <a:solidFill>
                  <a:srgbClr val="00B0F0"/>
                </a:solidFill>
              </a:rPr>
              <a:t>vertical axis</a:t>
            </a:r>
            <a:r>
              <a:rPr lang="en-IN" dirty="0"/>
              <a:t> include any twisting motion. Joints which permit rotation include the shoulder and hip. These are both ball and socket joints</a:t>
            </a:r>
          </a:p>
          <a:p>
            <a:pPr>
              <a:lnSpc>
                <a:spcPct val="150000"/>
              </a:lnSpc>
            </a:pPr>
            <a:r>
              <a:rPr lang="en-IN" dirty="0"/>
              <a:t>We can also rotate our necks and backs due to a series of smaller joints, including the atlantoaxial joint which is a pivot joint in the neck between the first two vertebrae (C1 and C2)</a:t>
            </a:r>
          </a:p>
          <a:p>
            <a:pPr>
              <a:lnSpc>
                <a:spcPct val="150000"/>
              </a:lnSpc>
            </a:pPr>
            <a:r>
              <a:rPr lang="en-IN" dirty="0"/>
              <a:t>Rotation of the hip and shoulder can be broken down into internal or external rotation (also sometimes known as medial and lateral rotation respectively)</a:t>
            </a:r>
          </a:p>
          <a:p>
            <a:pPr marL="0" indent="0">
              <a:lnSpc>
                <a:spcPct val="150000"/>
              </a:lnSpc>
              <a:buNone/>
            </a:pPr>
            <a:endParaRPr lang="en-IN" dirty="0"/>
          </a:p>
        </p:txBody>
      </p:sp>
    </p:spTree>
    <p:extLst>
      <p:ext uri="{BB962C8B-B14F-4D97-AF65-F5344CB8AC3E}">
        <p14:creationId xmlns:p14="http://schemas.microsoft.com/office/powerpoint/2010/main" xmlns="" val="3205671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07785" y="0"/>
            <a:ext cx="5982525" cy="6840779"/>
          </a:xfrm>
        </p:spPr>
      </p:pic>
    </p:spTree>
    <p:extLst>
      <p:ext uri="{BB962C8B-B14F-4D97-AF65-F5344CB8AC3E}">
        <p14:creationId xmlns:p14="http://schemas.microsoft.com/office/powerpoint/2010/main" xmlns="" val="1061152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stretch>
            <a:fillRect/>
          </a:stretch>
        </p:blipFill>
        <p:spPr>
          <a:xfrm>
            <a:off x="721976" y="2093976"/>
            <a:ext cx="10754143" cy="2796076"/>
          </a:xfrm>
        </p:spPr>
      </p:pic>
    </p:spTree>
    <p:extLst>
      <p:ext uri="{BB962C8B-B14F-4D97-AF65-F5344CB8AC3E}">
        <p14:creationId xmlns:p14="http://schemas.microsoft.com/office/powerpoint/2010/main" xmlns="" val="374542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Mechanics of Motion</a:t>
            </a:r>
          </a:p>
        </p:txBody>
      </p:sp>
      <p:sp>
        <p:nvSpPr>
          <p:cNvPr id="5" name="Text Placeholder 4"/>
          <p:cNvSpPr>
            <a:spLocks noGrp="1"/>
          </p:cNvSpPr>
          <p:nvPr>
            <p:ph type="body" idx="1"/>
          </p:nvPr>
        </p:nvSpPr>
        <p:spPr/>
        <p:txBody>
          <a:bodyPr/>
          <a:lstStyle/>
          <a:p>
            <a:endParaRPr lang="en-IN"/>
          </a:p>
        </p:txBody>
      </p:sp>
    </p:spTree>
    <p:extLst>
      <p:ext uri="{BB962C8B-B14F-4D97-AF65-F5344CB8AC3E}">
        <p14:creationId xmlns:p14="http://schemas.microsoft.com/office/powerpoint/2010/main" xmlns="" val="2951102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Laws of Motion</a:t>
            </a:r>
          </a:p>
        </p:txBody>
      </p:sp>
      <p:sp>
        <p:nvSpPr>
          <p:cNvPr id="3" name="Content Placeholder 2"/>
          <p:cNvSpPr>
            <a:spLocks noGrp="1"/>
          </p:cNvSpPr>
          <p:nvPr>
            <p:ph idx="1"/>
          </p:nvPr>
        </p:nvSpPr>
        <p:spPr/>
        <p:txBody>
          <a:bodyPr/>
          <a:lstStyle/>
          <a:p>
            <a:pPr>
              <a:lnSpc>
                <a:spcPct val="150000"/>
              </a:lnSpc>
            </a:pPr>
            <a:r>
              <a:rPr lang="en-IN" b="1" u="sng" dirty="0"/>
              <a:t>Law of Inertia:</a:t>
            </a:r>
            <a:r>
              <a:rPr lang="en-IN" dirty="0"/>
              <a:t> An object in motion will tend to stay in motion or at rest will tend to stay so unless acted upon by a force</a:t>
            </a:r>
          </a:p>
          <a:p>
            <a:pPr>
              <a:lnSpc>
                <a:spcPct val="150000"/>
              </a:lnSpc>
            </a:pPr>
            <a:r>
              <a:rPr lang="en-IN" b="1" u="sng" dirty="0"/>
              <a:t>Law of Acceleration:</a:t>
            </a:r>
            <a:r>
              <a:rPr lang="en-IN" b="1" dirty="0"/>
              <a:t> </a:t>
            </a:r>
            <a:r>
              <a:rPr lang="en-IN" dirty="0"/>
              <a:t>The acceleration (tendency of an object to change speed or direction) an object experiences is proportional to the size of the force and inversely proportional to the object’s mass (F = ma)</a:t>
            </a:r>
          </a:p>
          <a:p>
            <a:pPr>
              <a:lnSpc>
                <a:spcPct val="150000"/>
              </a:lnSpc>
            </a:pPr>
            <a:r>
              <a:rPr lang="en-IN" b="1" u="sng" dirty="0"/>
              <a:t>Law of Reaction: </a:t>
            </a:r>
            <a:r>
              <a:rPr lang="en-IN" dirty="0"/>
              <a:t>The Third Law states that for every action (force) there is an equal and opposite reaction force</a:t>
            </a:r>
            <a:endParaRPr lang="en-IN" b="1" u="sng" dirty="0"/>
          </a:p>
          <a:p>
            <a:pPr>
              <a:lnSpc>
                <a:spcPct val="150000"/>
              </a:lnSpc>
            </a:pPr>
            <a:endParaRPr lang="en-IN" dirty="0"/>
          </a:p>
        </p:txBody>
      </p:sp>
    </p:spTree>
    <p:extLst>
      <p:ext uri="{BB962C8B-B14F-4D97-AF65-F5344CB8AC3E}">
        <p14:creationId xmlns:p14="http://schemas.microsoft.com/office/powerpoint/2010/main" xmlns="" val="3148051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65685" y="888447"/>
            <a:ext cx="9666725" cy="5075031"/>
          </a:xfrm>
        </p:spPr>
      </p:pic>
    </p:spTree>
    <p:extLst>
      <p:ext uri="{BB962C8B-B14F-4D97-AF65-F5344CB8AC3E}">
        <p14:creationId xmlns:p14="http://schemas.microsoft.com/office/powerpoint/2010/main" xmlns="" val="2400199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0"/>
            <a:ext cx="10058400" cy="1609344"/>
          </a:xfrm>
        </p:spPr>
        <p:txBody>
          <a:bodyPr/>
          <a:lstStyle/>
          <a:p>
            <a:r>
              <a:rPr lang="en-IN" dirty="0"/>
              <a:t>Gravity</a:t>
            </a:r>
          </a:p>
        </p:txBody>
      </p:sp>
      <p:sp>
        <p:nvSpPr>
          <p:cNvPr id="3" name="Content Placeholder 2"/>
          <p:cNvSpPr>
            <a:spLocks noGrp="1"/>
          </p:cNvSpPr>
          <p:nvPr>
            <p:ph idx="1"/>
          </p:nvPr>
        </p:nvSpPr>
        <p:spPr>
          <a:xfrm>
            <a:off x="1069848" y="1609344"/>
            <a:ext cx="10058400" cy="4736592"/>
          </a:xfrm>
        </p:spPr>
        <p:txBody>
          <a:bodyPr>
            <a:normAutofit/>
          </a:bodyPr>
          <a:lstStyle/>
          <a:p>
            <a:pPr>
              <a:lnSpc>
                <a:spcPct val="150000"/>
              </a:lnSpc>
            </a:pPr>
            <a:r>
              <a:rPr lang="en-IN" dirty="0"/>
              <a:t>A force by which all bodies that are attracted to the earth	</a:t>
            </a:r>
          </a:p>
          <a:p>
            <a:pPr>
              <a:lnSpc>
                <a:spcPct val="150000"/>
              </a:lnSpc>
            </a:pPr>
            <a:r>
              <a:rPr lang="en-IN" dirty="0"/>
              <a:t>The gravitational attraction of the earth for every other body is directed towards the earth’s centre</a:t>
            </a:r>
          </a:p>
          <a:p>
            <a:pPr>
              <a:lnSpc>
                <a:spcPct val="150000"/>
              </a:lnSpc>
            </a:pPr>
            <a:r>
              <a:rPr lang="en-IN" dirty="0"/>
              <a:t>Force of gravity acts continuously upon the human body, if unopposed the latter will fall to the ground</a:t>
            </a:r>
          </a:p>
          <a:p>
            <a:pPr>
              <a:lnSpc>
                <a:spcPct val="150000"/>
              </a:lnSpc>
            </a:pPr>
            <a:r>
              <a:rPr lang="en-IN" dirty="0"/>
              <a:t>The effects of gravity can be counter balanced- support of plinth, buoyancy of water, muscular contraction </a:t>
            </a:r>
          </a:p>
          <a:p>
            <a:pPr>
              <a:lnSpc>
                <a:spcPct val="150000"/>
              </a:lnSpc>
            </a:pPr>
            <a:r>
              <a:rPr lang="en-IN" dirty="0"/>
              <a:t>If force is greater, movement will occur in the direction of force</a:t>
            </a:r>
          </a:p>
        </p:txBody>
      </p:sp>
    </p:spTree>
    <p:extLst>
      <p:ext uri="{BB962C8B-B14F-4D97-AF65-F5344CB8AC3E}">
        <p14:creationId xmlns:p14="http://schemas.microsoft.com/office/powerpoint/2010/main" xmlns="" val="1415653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Centre of Gravity</a:t>
            </a:r>
          </a:p>
        </p:txBody>
      </p:sp>
      <p:sp>
        <p:nvSpPr>
          <p:cNvPr id="3" name="Content Placeholder 2"/>
          <p:cNvSpPr>
            <a:spLocks noGrp="1"/>
          </p:cNvSpPr>
          <p:nvPr>
            <p:ph idx="1"/>
          </p:nvPr>
        </p:nvSpPr>
        <p:spPr/>
        <p:txBody>
          <a:bodyPr/>
          <a:lstStyle/>
          <a:p>
            <a:pPr>
              <a:lnSpc>
                <a:spcPct val="150000"/>
              </a:lnSpc>
            </a:pPr>
            <a:r>
              <a:rPr lang="en-IN" dirty="0"/>
              <a:t>COG of a rigid body is the point through which the earth’s attraction effectively acts whatever the position of the body, i.e. the point through which the line of action of the weight acts</a:t>
            </a:r>
          </a:p>
          <a:p>
            <a:pPr>
              <a:lnSpc>
                <a:spcPct val="150000"/>
              </a:lnSpc>
            </a:pPr>
            <a:r>
              <a:rPr lang="en-IN" dirty="0"/>
              <a:t>A rigid body will balance when it is supported only at its centre of gravity</a:t>
            </a:r>
          </a:p>
          <a:p>
            <a:pPr>
              <a:lnSpc>
                <a:spcPct val="150000"/>
              </a:lnSpc>
            </a:pPr>
            <a:endParaRPr lang="en-IN" dirty="0"/>
          </a:p>
          <a:p>
            <a:pPr>
              <a:lnSpc>
                <a:spcPct val="150000"/>
              </a:lnSpc>
            </a:pPr>
            <a:r>
              <a:rPr lang="en-IN" dirty="0"/>
              <a:t>A uniform rod</a:t>
            </a:r>
          </a:p>
          <a:p>
            <a:pPr>
              <a:lnSpc>
                <a:spcPct val="150000"/>
              </a:lnSpc>
            </a:pPr>
            <a:r>
              <a:rPr lang="en-IN" dirty="0"/>
              <a:t>Irregular piece of cardboard</a:t>
            </a:r>
          </a:p>
        </p:txBody>
      </p:sp>
    </p:spTree>
    <p:extLst>
      <p:ext uri="{BB962C8B-B14F-4D97-AF65-F5344CB8AC3E}">
        <p14:creationId xmlns:p14="http://schemas.microsoft.com/office/powerpoint/2010/main" xmlns="" val="2987544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48" y="1232452"/>
            <a:ext cx="10058400" cy="4939748"/>
          </a:xfrm>
        </p:spPr>
        <p:txBody>
          <a:bodyPr/>
          <a:lstStyle/>
          <a:p>
            <a:pPr>
              <a:lnSpc>
                <a:spcPct val="150000"/>
              </a:lnSpc>
            </a:pPr>
            <a:r>
              <a:rPr lang="en-IN" dirty="0"/>
              <a:t>Using the forces involved in the production of movement and posture, </a:t>
            </a:r>
          </a:p>
          <a:p>
            <a:pPr>
              <a:lnSpc>
                <a:spcPct val="150000"/>
              </a:lnSpc>
            </a:pPr>
            <a:r>
              <a:rPr lang="en-IN" u="sng" dirty="0"/>
              <a:t>External biomechanics </a:t>
            </a:r>
            <a:r>
              <a:rPr lang="en-IN" dirty="0"/>
              <a:t>describes external forces on body segment and their effect on body movement</a:t>
            </a:r>
          </a:p>
          <a:p>
            <a:pPr>
              <a:lnSpc>
                <a:spcPct val="150000"/>
              </a:lnSpc>
            </a:pPr>
            <a:r>
              <a:rPr lang="en-IN" u="sng" dirty="0"/>
              <a:t>Internal biomechanics </a:t>
            </a:r>
            <a:r>
              <a:rPr lang="en-IN" dirty="0"/>
              <a:t>are forces generated by the body tissues and their effect on movement. "This includes the muscle forces and the forces in bones and joints that result from transmission of the muscle forces through the skeleton"</a:t>
            </a:r>
          </a:p>
          <a:p>
            <a:pPr>
              <a:lnSpc>
                <a:spcPct val="150000"/>
              </a:lnSpc>
            </a:pPr>
            <a:endParaRPr lang="en-IN" dirty="0"/>
          </a:p>
        </p:txBody>
      </p:sp>
    </p:spTree>
    <p:extLst>
      <p:ext uri="{BB962C8B-B14F-4D97-AF65-F5344CB8AC3E}">
        <p14:creationId xmlns:p14="http://schemas.microsoft.com/office/powerpoint/2010/main" xmlns="" val="3730642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COG in human body- Body of second sacral vertebra </a:t>
            </a:r>
          </a:p>
          <a:p>
            <a:pPr>
              <a:lnSpc>
                <a:spcPct val="150000"/>
              </a:lnSpc>
            </a:pPr>
            <a:r>
              <a:rPr lang="en-IN" dirty="0"/>
              <a:t>Higher in men and children &gt; women</a:t>
            </a:r>
          </a:p>
          <a:p>
            <a:pPr>
              <a:lnSpc>
                <a:spcPct val="150000"/>
              </a:lnSpc>
            </a:pPr>
            <a:r>
              <a:rPr lang="en-IN" dirty="0"/>
              <a:t>As the position changes the COG alters</a:t>
            </a:r>
          </a:p>
        </p:txBody>
      </p:sp>
    </p:spTree>
    <p:extLst>
      <p:ext uri="{BB962C8B-B14F-4D97-AF65-F5344CB8AC3E}">
        <p14:creationId xmlns:p14="http://schemas.microsoft.com/office/powerpoint/2010/main" xmlns="" val="3061450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Line of Gravity</a:t>
            </a:r>
          </a:p>
        </p:txBody>
      </p:sp>
      <p:sp>
        <p:nvSpPr>
          <p:cNvPr id="3" name="Content Placeholder 2"/>
          <p:cNvSpPr>
            <a:spLocks noGrp="1"/>
          </p:cNvSpPr>
          <p:nvPr>
            <p:ph idx="1"/>
          </p:nvPr>
        </p:nvSpPr>
        <p:spPr/>
        <p:txBody>
          <a:bodyPr/>
          <a:lstStyle/>
          <a:p>
            <a:pPr>
              <a:lnSpc>
                <a:spcPct val="150000"/>
              </a:lnSpc>
            </a:pPr>
            <a:r>
              <a:rPr lang="en-IN" dirty="0"/>
              <a:t>Line of gravity is a vertical line through the centre of gravity</a:t>
            </a:r>
          </a:p>
          <a:p>
            <a:pPr>
              <a:lnSpc>
                <a:spcPct val="150000"/>
              </a:lnSpc>
            </a:pPr>
            <a:r>
              <a:rPr lang="en-IN" dirty="0"/>
              <a:t>Fundamental standing position: LOG passes through the body of S2 through the vertex, between the feet at the level of transverse tarsal joint</a:t>
            </a:r>
          </a:p>
          <a:p>
            <a:pPr>
              <a:lnSpc>
                <a:spcPct val="150000"/>
              </a:lnSpc>
            </a:pPr>
            <a:r>
              <a:rPr lang="en-IN" dirty="0"/>
              <a:t>LOG alters according to the position</a:t>
            </a:r>
          </a:p>
          <a:p>
            <a:pPr>
              <a:lnSpc>
                <a:spcPct val="150000"/>
              </a:lnSpc>
            </a:pPr>
            <a:r>
              <a:rPr lang="en-IN" dirty="0"/>
              <a:t>When posture is good, LOG passes through mid-cervical, mid-lumbar vertebrae and in front of thoracic vertebrae</a:t>
            </a:r>
          </a:p>
        </p:txBody>
      </p:sp>
    </p:spTree>
    <p:extLst>
      <p:ext uri="{BB962C8B-B14F-4D97-AF65-F5344CB8AC3E}">
        <p14:creationId xmlns:p14="http://schemas.microsoft.com/office/powerpoint/2010/main" xmlns="" val="1259505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Base</a:t>
            </a:r>
          </a:p>
        </p:txBody>
      </p:sp>
      <p:sp>
        <p:nvSpPr>
          <p:cNvPr id="3" name="Content Placeholder 2"/>
          <p:cNvSpPr>
            <a:spLocks noGrp="1"/>
          </p:cNvSpPr>
          <p:nvPr>
            <p:ph idx="1"/>
          </p:nvPr>
        </p:nvSpPr>
        <p:spPr/>
        <p:txBody>
          <a:bodyPr/>
          <a:lstStyle/>
          <a:p>
            <a:pPr>
              <a:lnSpc>
                <a:spcPct val="150000"/>
              </a:lnSpc>
            </a:pPr>
            <a:r>
              <a:rPr lang="en-IN" dirty="0"/>
              <a:t>The base, as applied to a rigid body, is the area by which it is supported</a:t>
            </a:r>
          </a:p>
          <a:p>
            <a:pPr>
              <a:lnSpc>
                <a:spcPct val="150000"/>
              </a:lnSpc>
            </a:pPr>
            <a:r>
              <a:rPr lang="en-IN" dirty="0"/>
              <a:t>Cube: part on which it rests</a:t>
            </a:r>
          </a:p>
          <a:p>
            <a:pPr>
              <a:lnSpc>
                <a:spcPct val="150000"/>
              </a:lnSpc>
            </a:pPr>
            <a:r>
              <a:rPr lang="en-IN" dirty="0"/>
              <a:t>Chair: area bounded by the lines joining the legs</a:t>
            </a:r>
          </a:p>
          <a:p>
            <a:pPr>
              <a:lnSpc>
                <a:spcPct val="150000"/>
              </a:lnSpc>
            </a:pPr>
            <a:r>
              <a:rPr lang="en-IN" dirty="0"/>
              <a:t>In the lying position: posterior aspect of the whole body </a:t>
            </a:r>
            <a:br>
              <a:rPr lang="en-IN" dirty="0"/>
            </a:br>
            <a:r>
              <a:rPr lang="en-IN" dirty="0"/>
              <a:t>Stride sitting/standing: base is the area as wide as the feet</a:t>
            </a:r>
          </a:p>
        </p:txBody>
      </p:sp>
    </p:spTree>
    <p:extLst>
      <p:ext uri="{BB962C8B-B14F-4D97-AF65-F5344CB8AC3E}">
        <p14:creationId xmlns:p14="http://schemas.microsoft.com/office/powerpoint/2010/main" xmlns="" val="3216620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Equilibrium</a:t>
            </a:r>
          </a:p>
        </p:txBody>
      </p:sp>
      <p:sp>
        <p:nvSpPr>
          <p:cNvPr id="3" name="Content Placeholder 2"/>
          <p:cNvSpPr>
            <a:spLocks noGrp="1"/>
          </p:cNvSpPr>
          <p:nvPr>
            <p:ph idx="1"/>
          </p:nvPr>
        </p:nvSpPr>
        <p:spPr/>
        <p:txBody>
          <a:bodyPr/>
          <a:lstStyle/>
          <a:p>
            <a:pPr>
              <a:lnSpc>
                <a:spcPct val="150000"/>
              </a:lnSpc>
            </a:pPr>
            <a:r>
              <a:rPr lang="en-IN" dirty="0"/>
              <a:t>Equilibrium results when the forces acting upon a body are perfectly balances and the body remains at rest</a:t>
            </a:r>
          </a:p>
          <a:p>
            <a:pPr>
              <a:lnSpc>
                <a:spcPct val="150000"/>
              </a:lnSpc>
            </a:pPr>
            <a:endParaRPr lang="en-IN" dirty="0"/>
          </a:p>
        </p:txBody>
      </p:sp>
    </p:spTree>
    <p:extLst>
      <p:ext uri="{BB962C8B-B14F-4D97-AF65-F5344CB8AC3E}">
        <p14:creationId xmlns:p14="http://schemas.microsoft.com/office/powerpoint/2010/main" xmlns="" val="4174389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IN"/>
          </a:p>
        </p:txBody>
      </p:sp>
      <p:sp>
        <p:nvSpPr>
          <p:cNvPr id="5" name="Content Placeholder 4"/>
          <p:cNvSpPr>
            <a:spLocks noGrp="1"/>
          </p:cNvSpPr>
          <p:nvPr>
            <p:ph idx="1"/>
          </p:nvPr>
        </p:nvSpPr>
        <p:spPr/>
        <p:txBody>
          <a:bodyPr/>
          <a:lstStyle/>
          <a:p>
            <a:pPr>
              <a:lnSpc>
                <a:spcPct val="150000"/>
              </a:lnSpc>
            </a:pPr>
            <a:r>
              <a:rPr lang="en-IN" b="1" u="sng" dirty="0"/>
              <a:t>Stable equilibrium:</a:t>
            </a:r>
          </a:p>
          <a:p>
            <a:pPr>
              <a:lnSpc>
                <a:spcPct val="150000"/>
              </a:lnSpc>
            </a:pPr>
            <a:r>
              <a:rPr lang="en-IN" dirty="0"/>
              <a:t>If the forces acting upon a body at rest tend to restore it to its original position after it has been displaced, the body is said to be in stable equilibrium</a:t>
            </a:r>
          </a:p>
          <a:p>
            <a:pPr>
              <a:lnSpc>
                <a:spcPct val="150000"/>
              </a:lnSpc>
            </a:pPr>
            <a:r>
              <a:rPr lang="en-IN" dirty="0"/>
              <a:t>Stability is maximum- Centre of gravity (COG) is at the lowest, Line of gravity (LOG) is within and at the centre of a large base of support (BOS)</a:t>
            </a:r>
          </a:p>
          <a:p>
            <a:pPr>
              <a:lnSpc>
                <a:spcPct val="150000"/>
              </a:lnSpc>
            </a:pPr>
            <a:r>
              <a:rPr lang="en-IN" dirty="0"/>
              <a:t>Instability increases as COG raises, LOG falls near the margin of a smaller base</a:t>
            </a:r>
          </a:p>
          <a:p>
            <a:pPr>
              <a:lnSpc>
                <a:spcPct val="150000"/>
              </a:lnSpc>
            </a:pPr>
            <a:endParaRPr lang="en-IN" dirty="0"/>
          </a:p>
        </p:txBody>
      </p:sp>
    </p:spTree>
    <p:extLst>
      <p:ext uri="{BB962C8B-B14F-4D97-AF65-F5344CB8AC3E}">
        <p14:creationId xmlns:p14="http://schemas.microsoft.com/office/powerpoint/2010/main" xmlns="" val="2447216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b="1" u="sng" dirty="0"/>
              <a:t>Unstable equilibrium:</a:t>
            </a:r>
          </a:p>
          <a:p>
            <a:pPr>
              <a:lnSpc>
                <a:spcPct val="150000"/>
              </a:lnSpc>
            </a:pPr>
            <a:r>
              <a:rPr lang="en-IN" dirty="0"/>
              <a:t>If a body is given an initial displacement and the force acting upon it increase this initial displacement, however small the latter may be, the body is said to be in an unstable equilibrium</a:t>
            </a:r>
          </a:p>
          <a:p>
            <a:pPr>
              <a:lnSpc>
                <a:spcPct val="150000"/>
              </a:lnSpc>
            </a:pPr>
            <a:r>
              <a:rPr lang="en-IN" dirty="0"/>
              <a:t>A COG at the highest, a small base, LOG falling at the margin or outside the BOS- relatively unstable equilibrium</a:t>
            </a:r>
          </a:p>
          <a:p>
            <a:pPr>
              <a:lnSpc>
                <a:spcPct val="150000"/>
              </a:lnSpc>
            </a:pPr>
            <a:r>
              <a:rPr lang="en-IN" dirty="0" err="1"/>
              <a:t>Eg</a:t>
            </a:r>
            <a:r>
              <a:rPr lang="en-IN" dirty="0"/>
              <a:t>. Toe standing</a:t>
            </a:r>
          </a:p>
        </p:txBody>
      </p:sp>
    </p:spTree>
    <p:extLst>
      <p:ext uri="{BB962C8B-B14F-4D97-AF65-F5344CB8AC3E}">
        <p14:creationId xmlns:p14="http://schemas.microsoft.com/office/powerpoint/2010/main" xmlns="" val="848007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pPr>
              <a:lnSpc>
                <a:spcPct val="150000"/>
              </a:lnSpc>
            </a:pPr>
            <a:r>
              <a:rPr lang="en-IN" sz="2200" b="1" u="sng" dirty="0"/>
              <a:t>Neutral equilibrium:</a:t>
            </a:r>
          </a:p>
          <a:p>
            <a:pPr>
              <a:lnSpc>
                <a:spcPct val="150000"/>
              </a:lnSpc>
            </a:pPr>
            <a:r>
              <a:rPr lang="en-IN" sz="2200" dirty="0"/>
              <a:t>IF, in spite of displacement of a body, the height and position of its centre of gravity remain in the same in relation to the base, the body is said to be in a neutral equilibrium</a:t>
            </a:r>
          </a:p>
          <a:p>
            <a:pPr>
              <a:lnSpc>
                <a:spcPct val="150000"/>
              </a:lnSpc>
            </a:pPr>
            <a:r>
              <a:rPr lang="en-IN" sz="2200" dirty="0" err="1"/>
              <a:t>Eg</a:t>
            </a:r>
            <a:r>
              <a:rPr lang="en-IN" sz="2200" dirty="0"/>
              <a:t>. Ball rolling on a planar surface</a:t>
            </a:r>
          </a:p>
          <a:p>
            <a:pPr>
              <a:lnSpc>
                <a:spcPct val="150000"/>
              </a:lnSpc>
            </a:pPr>
            <a:endParaRPr lang="en-IN" dirty="0"/>
          </a:p>
          <a:p>
            <a:pPr>
              <a:lnSpc>
                <a:spcPct val="150000"/>
              </a:lnSpc>
            </a:pPr>
            <a:endParaRPr lang="en-IN" dirty="0"/>
          </a:p>
          <a:p>
            <a:pPr marL="0" indent="0">
              <a:lnSpc>
                <a:spcPct val="150000"/>
              </a:lnSpc>
              <a:buNone/>
            </a:pPr>
            <a:r>
              <a:rPr lang="en-IN" dirty="0"/>
              <a:t> </a:t>
            </a:r>
          </a:p>
        </p:txBody>
      </p:sp>
    </p:spTree>
    <p:extLst>
      <p:ext uri="{BB962C8B-B14F-4D97-AF65-F5344CB8AC3E}">
        <p14:creationId xmlns:p14="http://schemas.microsoft.com/office/powerpoint/2010/main" xmlns="" val="1964947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gn="ctr"/>
            <a:endParaRPr lang="en-IN" dirty="0"/>
          </a:p>
          <a:p>
            <a:pPr algn="ctr"/>
            <a:endParaRPr lang="en-IN" dirty="0"/>
          </a:p>
          <a:p>
            <a:pPr algn="ctr"/>
            <a:r>
              <a:rPr lang="en-IN" dirty="0"/>
              <a:t>Greatest stability in lying position</a:t>
            </a:r>
          </a:p>
        </p:txBody>
      </p:sp>
    </p:spTree>
    <p:extLst>
      <p:ext uri="{BB962C8B-B14F-4D97-AF65-F5344CB8AC3E}">
        <p14:creationId xmlns:p14="http://schemas.microsoft.com/office/powerpoint/2010/main" xmlns="" val="4227574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32109" y="1688123"/>
            <a:ext cx="9933877" cy="3230831"/>
          </a:xfrm>
        </p:spPr>
      </p:pic>
    </p:spTree>
    <p:extLst>
      <p:ext uri="{BB962C8B-B14F-4D97-AF65-F5344CB8AC3E}">
        <p14:creationId xmlns:p14="http://schemas.microsoft.com/office/powerpoint/2010/main" xmlns="" val="4160653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7025" y="247021"/>
            <a:ext cx="5161935" cy="1609344"/>
          </a:xfrm>
        </p:spPr>
        <p:txBody>
          <a:bodyPr>
            <a:normAutofit/>
          </a:bodyPr>
          <a:lstStyle/>
          <a:p>
            <a:pPr algn="ctr"/>
            <a:r>
              <a:rPr lang="en-IN" dirty="0"/>
              <a:t>Force</a:t>
            </a:r>
          </a:p>
        </p:txBody>
      </p:sp>
      <p:pic>
        <p:nvPicPr>
          <p:cNvPr id="4" name="Picture 3"/>
          <p:cNvPicPr>
            <a:picLocks noChangeAspect="1"/>
          </p:cNvPicPr>
          <p:nvPr/>
        </p:nvPicPr>
        <p:blipFill rotWithShape="1">
          <a:blip r:embed="rId2"/>
          <a:srcRect l="3856" t="14397" b="10467"/>
          <a:stretch/>
        </p:blipFill>
        <p:spPr>
          <a:xfrm>
            <a:off x="338392" y="2651495"/>
            <a:ext cx="4122911" cy="2416524"/>
          </a:xfrm>
          <a:prstGeom prst="rect">
            <a:avLst/>
          </a:prstGeom>
        </p:spPr>
      </p:pic>
      <p:sp>
        <p:nvSpPr>
          <p:cNvPr id="3" name="Content Placeholder 2"/>
          <p:cNvSpPr>
            <a:spLocks noGrp="1"/>
          </p:cNvSpPr>
          <p:nvPr>
            <p:ph idx="1"/>
          </p:nvPr>
        </p:nvSpPr>
        <p:spPr>
          <a:xfrm>
            <a:off x="5194852" y="2121408"/>
            <a:ext cx="6348217" cy="4092579"/>
          </a:xfrm>
        </p:spPr>
        <p:txBody>
          <a:bodyPr>
            <a:normAutofit/>
          </a:bodyPr>
          <a:lstStyle/>
          <a:p>
            <a:pPr>
              <a:lnSpc>
                <a:spcPct val="150000"/>
              </a:lnSpc>
            </a:pPr>
            <a:r>
              <a:rPr lang="en-IN" sz="1800" dirty="0"/>
              <a:t>Force is that which alters the state of rest of a body or its uniform motion in a straight line</a:t>
            </a:r>
          </a:p>
          <a:p>
            <a:pPr>
              <a:lnSpc>
                <a:spcPct val="150000"/>
              </a:lnSpc>
            </a:pPr>
            <a:r>
              <a:rPr lang="en-IN" sz="1800" dirty="0"/>
              <a:t>Composition of forces,</a:t>
            </a:r>
          </a:p>
          <a:p>
            <a:pPr marL="0" indent="0">
              <a:lnSpc>
                <a:spcPct val="150000"/>
              </a:lnSpc>
              <a:buNone/>
            </a:pPr>
            <a:r>
              <a:rPr lang="en-IN" sz="1800" dirty="0"/>
              <a:t>     (</a:t>
            </a:r>
            <a:r>
              <a:rPr lang="en-IN" sz="1800" dirty="0" err="1"/>
              <a:t>i</a:t>
            </a:r>
            <a:r>
              <a:rPr lang="en-IN" sz="1800" dirty="0"/>
              <a:t>) The direction of the force; represented by an arrow</a:t>
            </a:r>
          </a:p>
          <a:p>
            <a:pPr marL="0" indent="0">
              <a:lnSpc>
                <a:spcPct val="150000"/>
              </a:lnSpc>
              <a:buNone/>
            </a:pPr>
            <a:r>
              <a:rPr lang="en-IN" sz="1800" dirty="0"/>
              <a:t>     (ii) The magnitude of the force; represented by length        	of an arrow</a:t>
            </a:r>
          </a:p>
          <a:p>
            <a:pPr>
              <a:lnSpc>
                <a:spcPct val="150000"/>
              </a:lnSpc>
            </a:pPr>
            <a:r>
              <a:rPr lang="en-IN" sz="1800" dirty="0"/>
              <a:t>A single force applied to a body, which is free to move, causes movement in the direction of the force</a:t>
            </a:r>
          </a:p>
        </p:txBody>
      </p:sp>
    </p:spTree>
    <p:extLst>
      <p:ext uri="{BB962C8B-B14F-4D97-AF65-F5344CB8AC3E}">
        <p14:creationId xmlns:p14="http://schemas.microsoft.com/office/powerpoint/2010/main" xmlns="" val="165206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xmlns="" id="{DB7A51A1-84E3-4D44-A07A-5C7CCCE6A0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0" y="484632"/>
            <a:ext cx="5299586" cy="1609344"/>
          </a:xfrm>
          <a:ln>
            <a:noFill/>
          </a:ln>
        </p:spPr>
        <p:txBody>
          <a:bodyPr>
            <a:normAutofit/>
          </a:bodyPr>
          <a:lstStyle/>
          <a:p>
            <a:r>
              <a:rPr lang="en-IN" sz="4000" dirty="0"/>
              <a:t>Domains of Mechanics</a:t>
            </a:r>
          </a:p>
        </p:txBody>
      </p:sp>
      <p:pic>
        <p:nvPicPr>
          <p:cNvPr id="19" name="Content Placeholder 3"/>
          <p:cNvPicPr>
            <a:picLocks noChangeAspect="1"/>
          </p:cNvPicPr>
          <p:nvPr/>
        </p:nvPicPr>
        <p:blipFill rotWithShape="1">
          <a:blip r:embed="rId4"/>
          <a:srcRect b="11948"/>
          <a:stretch/>
        </p:blipFill>
        <p:spPr>
          <a:xfrm>
            <a:off x="79547" y="808383"/>
            <a:ext cx="5829637" cy="4055165"/>
          </a:xfrm>
          <a:prstGeom prst="rect">
            <a:avLst/>
          </a:prstGeom>
        </p:spPr>
      </p:pic>
      <p:sp>
        <p:nvSpPr>
          <p:cNvPr id="20" name="Content Placeholder 8">
            <a:extLst>
              <a:ext uri="{FF2B5EF4-FFF2-40B4-BE49-F238E27FC236}">
                <a16:creationId xmlns:a16="http://schemas.microsoft.com/office/drawing/2014/main" xmlns="" id="{F8274CC3-6654-4197-9D65-ED14206B68CF}"/>
              </a:ext>
            </a:extLst>
          </p:cNvPr>
          <p:cNvSpPr>
            <a:spLocks noGrp="1"/>
          </p:cNvSpPr>
          <p:nvPr>
            <p:ph idx="1"/>
          </p:nvPr>
        </p:nvSpPr>
        <p:spPr>
          <a:xfrm>
            <a:off x="6400799" y="2121408"/>
            <a:ext cx="5299585" cy="4050792"/>
          </a:xfrm>
        </p:spPr>
        <p:txBody>
          <a:bodyPr>
            <a:normAutofit/>
          </a:bodyPr>
          <a:lstStyle/>
          <a:p>
            <a:pPr>
              <a:lnSpc>
                <a:spcPct val="150000"/>
              </a:lnSpc>
            </a:pPr>
            <a:endParaRPr lang="en-IN" dirty="0"/>
          </a:p>
          <a:p>
            <a:pPr>
              <a:lnSpc>
                <a:spcPct val="150000"/>
              </a:lnSpc>
            </a:pPr>
            <a:r>
              <a:rPr lang="en-IN" dirty="0"/>
              <a:t>Static is a branch of mechanics that analyse the bodies at rest or uniform motion</a:t>
            </a:r>
          </a:p>
          <a:p>
            <a:pPr>
              <a:lnSpc>
                <a:spcPct val="150000"/>
              </a:lnSpc>
            </a:pPr>
            <a:r>
              <a:rPr lang="en-IN" dirty="0"/>
              <a:t>Dynamics deals with the study of conditions under which an object moves</a:t>
            </a:r>
            <a:r>
              <a:rPr lang="en-IN" baseline="30000" dirty="0"/>
              <a:t> </a:t>
            </a:r>
          </a:p>
          <a:p>
            <a:pPr>
              <a:lnSpc>
                <a:spcPct val="150000"/>
              </a:lnSpc>
            </a:pPr>
            <a:endParaRPr lang="en-IN" dirty="0"/>
          </a:p>
          <a:p>
            <a:endParaRPr lang="en-US" dirty="0"/>
          </a:p>
        </p:txBody>
      </p:sp>
      <p:grpSp>
        <p:nvGrpSpPr>
          <p:cNvPr id="21" name="Group 13">
            <a:extLst>
              <a:ext uri="{FF2B5EF4-FFF2-40B4-BE49-F238E27FC236}">
                <a16:creationId xmlns:a16="http://schemas.microsoft.com/office/drawing/2014/main" xmlns="" id="{E402651C-E31B-4C7D-B593-1FD6014C1B5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xmlns="" id="{EB108D3D-35F4-426D-8E38-237B102BAD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xmlns="" id="{F016D075-E366-4413-8A8A-989D81B16B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xmlns="" val="1343301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IN"/>
          </a:p>
        </p:txBody>
      </p:sp>
      <p:sp>
        <p:nvSpPr>
          <p:cNvPr id="5" name="Content Placeholder 4"/>
          <p:cNvSpPr>
            <a:spLocks noGrp="1"/>
          </p:cNvSpPr>
          <p:nvPr>
            <p:ph idx="1"/>
          </p:nvPr>
        </p:nvSpPr>
        <p:spPr/>
        <p:txBody>
          <a:bodyPr/>
          <a:lstStyle/>
          <a:p>
            <a:pPr>
              <a:lnSpc>
                <a:spcPct val="150000"/>
              </a:lnSpc>
            </a:pPr>
            <a:r>
              <a:rPr lang="en-IN" dirty="0"/>
              <a:t>Two forces acting in the same direction and at a common point are equivalent to a single force acting in that direction, whose magnitude is equal to the sum of the magnitudes of the individual forces</a:t>
            </a:r>
          </a:p>
        </p:txBody>
      </p:sp>
      <p:sp>
        <p:nvSpPr>
          <p:cNvPr id="7" name="Rectangle 6"/>
          <p:cNvSpPr/>
          <p:nvPr/>
        </p:nvSpPr>
        <p:spPr>
          <a:xfrm>
            <a:off x="6785113" y="3949148"/>
            <a:ext cx="251791" cy="22230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9" name="Straight Arrow Connector 8"/>
          <p:cNvCxnSpPr>
            <a:cxnSpLocks/>
          </p:cNvCxnSpPr>
          <p:nvPr/>
        </p:nvCxnSpPr>
        <p:spPr>
          <a:xfrm flipH="1">
            <a:off x="5618922" y="5057362"/>
            <a:ext cx="1166191" cy="1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a:cxnSpLocks/>
            <a:stCxn id="7" idx="1"/>
          </p:cNvCxnSpPr>
          <p:nvPr/>
        </p:nvCxnSpPr>
        <p:spPr>
          <a:xfrm flipH="1" flipV="1">
            <a:off x="4426226" y="5057362"/>
            <a:ext cx="2358887" cy="33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TextBox 17"/>
          <p:cNvSpPr txBox="1"/>
          <p:nvPr/>
        </p:nvSpPr>
        <p:spPr>
          <a:xfrm>
            <a:off x="5718312" y="4505848"/>
            <a:ext cx="967409" cy="369332"/>
          </a:xfrm>
          <a:prstGeom prst="rect">
            <a:avLst/>
          </a:prstGeom>
          <a:noFill/>
        </p:spPr>
        <p:txBody>
          <a:bodyPr wrap="square" rtlCol="0">
            <a:spAutoFit/>
          </a:bodyPr>
          <a:lstStyle/>
          <a:p>
            <a:r>
              <a:rPr lang="en-IN" dirty="0"/>
              <a:t>F1 &amp; F2</a:t>
            </a:r>
          </a:p>
        </p:txBody>
      </p:sp>
      <p:sp>
        <p:nvSpPr>
          <p:cNvPr id="19" name="TextBox 18"/>
          <p:cNvSpPr txBox="1"/>
          <p:nvPr/>
        </p:nvSpPr>
        <p:spPr>
          <a:xfrm>
            <a:off x="4837043" y="5184842"/>
            <a:ext cx="768626" cy="369332"/>
          </a:xfrm>
          <a:prstGeom prst="rect">
            <a:avLst/>
          </a:prstGeom>
          <a:noFill/>
        </p:spPr>
        <p:txBody>
          <a:bodyPr wrap="square" rtlCol="0">
            <a:spAutoFit/>
          </a:bodyPr>
          <a:lstStyle/>
          <a:p>
            <a:r>
              <a:rPr lang="en-IN" dirty="0"/>
              <a:t>F3</a:t>
            </a:r>
          </a:p>
        </p:txBody>
      </p:sp>
      <p:sp>
        <p:nvSpPr>
          <p:cNvPr id="20" name="TextBox 19"/>
          <p:cNvSpPr txBox="1"/>
          <p:nvPr/>
        </p:nvSpPr>
        <p:spPr>
          <a:xfrm>
            <a:off x="7997686" y="4817994"/>
            <a:ext cx="1398105" cy="366848"/>
          </a:xfrm>
          <a:prstGeom prst="rect">
            <a:avLst/>
          </a:prstGeom>
          <a:noFill/>
        </p:spPr>
        <p:txBody>
          <a:bodyPr wrap="square" rtlCol="0">
            <a:spAutoFit/>
          </a:bodyPr>
          <a:lstStyle/>
          <a:p>
            <a:r>
              <a:rPr lang="en-IN" dirty="0"/>
              <a:t>F3= F1 + F2</a:t>
            </a:r>
          </a:p>
        </p:txBody>
      </p:sp>
    </p:spTree>
    <p:extLst>
      <p:ext uri="{BB962C8B-B14F-4D97-AF65-F5344CB8AC3E}">
        <p14:creationId xmlns:p14="http://schemas.microsoft.com/office/powerpoint/2010/main" xmlns="" val="1259711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Two equal forces acting at a common point, and in opposite directions, will result in a state of equilibrium</a:t>
            </a:r>
          </a:p>
        </p:txBody>
      </p:sp>
      <p:sp>
        <p:nvSpPr>
          <p:cNvPr id="4" name="Rectangle 3"/>
          <p:cNvSpPr/>
          <p:nvPr/>
        </p:nvSpPr>
        <p:spPr>
          <a:xfrm>
            <a:off x="5973152" y="3458818"/>
            <a:ext cx="251791" cy="22230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6" name="Straight Arrow Connector 5"/>
          <p:cNvCxnSpPr>
            <a:stCxn id="4" idx="3"/>
          </p:cNvCxnSpPr>
          <p:nvPr/>
        </p:nvCxnSpPr>
        <p:spPr>
          <a:xfrm>
            <a:off x="6224943" y="4570344"/>
            <a:ext cx="1209527" cy="1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a:cxnSpLocks/>
          </p:cNvCxnSpPr>
          <p:nvPr/>
        </p:nvCxnSpPr>
        <p:spPr>
          <a:xfrm flipH="1">
            <a:off x="4763625" y="4570344"/>
            <a:ext cx="1209527" cy="16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5178022" y="4146804"/>
            <a:ext cx="795130" cy="369332"/>
          </a:xfrm>
          <a:prstGeom prst="rect">
            <a:avLst/>
          </a:prstGeom>
          <a:noFill/>
        </p:spPr>
        <p:txBody>
          <a:bodyPr wrap="square" rtlCol="0">
            <a:spAutoFit/>
          </a:bodyPr>
          <a:lstStyle/>
          <a:p>
            <a:r>
              <a:rPr lang="en-IN" dirty="0"/>
              <a:t>F1</a:t>
            </a:r>
          </a:p>
        </p:txBody>
      </p:sp>
      <p:sp>
        <p:nvSpPr>
          <p:cNvPr id="9" name="TextBox 8"/>
          <p:cNvSpPr txBox="1"/>
          <p:nvPr/>
        </p:nvSpPr>
        <p:spPr>
          <a:xfrm>
            <a:off x="6224943" y="4146804"/>
            <a:ext cx="795130" cy="369332"/>
          </a:xfrm>
          <a:prstGeom prst="rect">
            <a:avLst/>
          </a:prstGeom>
          <a:noFill/>
        </p:spPr>
        <p:txBody>
          <a:bodyPr wrap="square" rtlCol="0">
            <a:spAutoFit/>
          </a:bodyPr>
          <a:lstStyle/>
          <a:p>
            <a:pPr algn="r"/>
            <a:r>
              <a:rPr lang="en-IN" dirty="0"/>
              <a:t>F2</a:t>
            </a:r>
          </a:p>
        </p:txBody>
      </p:sp>
    </p:spTree>
    <p:extLst>
      <p:ext uri="{BB962C8B-B14F-4D97-AF65-F5344CB8AC3E}">
        <p14:creationId xmlns:p14="http://schemas.microsoft.com/office/powerpoint/2010/main" xmlns="" val="17510364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48" y="1458799"/>
            <a:ext cx="10058400" cy="5057958"/>
          </a:xfrm>
        </p:spPr>
        <p:txBody>
          <a:bodyPr/>
          <a:lstStyle/>
          <a:p>
            <a:pPr>
              <a:lnSpc>
                <a:spcPct val="150000"/>
              </a:lnSpc>
            </a:pPr>
            <a:r>
              <a:rPr lang="en-IN" dirty="0"/>
              <a:t>Two unequal forces acting at a common point and in opposite directions will result in movement in direction of the greater force, the magnitude of the force producing this movement being equal to the difference between the magnitudes of the two unequal forces which oppose each other</a:t>
            </a:r>
          </a:p>
        </p:txBody>
      </p:sp>
      <p:sp>
        <p:nvSpPr>
          <p:cNvPr id="4" name="Rectangle 3"/>
          <p:cNvSpPr/>
          <p:nvPr/>
        </p:nvSpPr>
        <p:spPr>
          <a:xfrm>
            <a:off x="5973152" y="3803375"/>
            <a:ext cx="251791" cy="22230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5" name="Straight Arrow Connector 4"/>
          <p:cNvCxnSpPr/>
          <p:nvPr/>
        </p:nvCxnSpPr>
        <p:spPr>
          <a:xfrm>
            <a:off x="6224943" y="4914901"/>
            <a:ext cx="1209527" cy="1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a:cxnSpLocks/>
          </p:cNvCxnSpPr>
          <p:nvPr/>
        </p:nvCxnSpPr>
        <p:spPr>
          <a:xfrm flipH="1">
            <a:off x="4134678" y="4914901"/>
            <a:ext cx="183847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4763625" y="4545569"/>
            <a:ext cx="795130" cy="369332"/>
          </a:xfrm>
          <a:prstGeom prst="rect">
            <a:avLst/>
          </a:prstGeom>
          <a:noFill/>
        </p:spPr>
        <p:txBody>
          <a:bodyPr wrap="square" rtlCol="0">
            <a:spAutoFit/>
          </a:bodyPr>
          <a:lstStyle/>
          <a:p>
            <a:r>
              <a:rPr lang="en-IN" dirty="0"/>
              <a:t>F1</a:t>
            </a:r>
          </a:p>
        </p:txBody>
      </p:sp>
      <p:sp>
        <p:nvSpPr>
          <p:cNvPr id="10" name="TextBox 9"/>
          <p:cNvSpPr txBox="1"/>
          <p:nvPr/>
        </p:nvSpPr>
        <p:spPr>
          <a:xfrm>
            <a:off x="6224943" y="4545569"/>
            <a:ext cx="795130" cy="369332"/>
          </a:xfrm>
          <a:prstGeom prst="rect">
            <a:avLst/>
          </a:prstGeom>
          <a:noFill/>
        </p:spPr>
        <p:txBody>
          <a:bodyPr wrap="square" rtlCol="0">
            <a:spAutoFit/>
          </a:bodyPr>
          <a:lstStyle/>
          <a:p>
            <a:pPr algn="r"/>
            <a:r>
              <a:rPr lang="en-IN" dirty="0"/>
              <a:t>F2</a:t>
            </a:r>
          </a:p>
        </p:txBody>
      </p:sp>
      <p:sp>
        <p:nvSpPr>
          <p:cNvPr id="11" name="TextBox 10"/>
          <p:cNvSpPr txBox="1"/>
          <p:nvPr/>
        </p:nvSpPr>
        <p:spPr>
          <a:xfrm>
            <a:off x="4479235" y="5161830"/>
            <a:ext cx="1082569" cy="369332"/>
          </a:xfrm>
          <a:prstGeom prst="rect">
            <a:avLst/>
          </a:prstGeom>
          <a:noFill/>
        </p:spPr>
        <p:txBody>
          <a:bodyPr wrap="square" rtlCol="0">
            <a:spAutoFit/>
          </a:bodyPr>
          <a:lstStyle/>
          <a:p>
            <a:r>
              <a:rPr lang="en-IN" dirty="0"/>
              <a:t>F1= 10 N</a:t>
            </a:r>
          </a:p>
        </p:txBody>
      </p:sp>
      <p:sp>
        <p:nvSpPr>
          <p:cNvPr id="12" name="TextBox 11"/>
          <p:cNvSpPr txBox="1"/>
          <p:nvPr/>
        </p:nvSpPr>
        <p:spPr>
          <a:xfrm>
            <a:off x="6360776" y="5161830"/>
            <a:ext cx="1003056" cy="369332"/>
          </a:xfrm>
          <a:prstGeom prst="rect">
            <a:avLst/>
          </a:prstGeom>
          <a:noFill/>
        </p:spPr>
        <p:txBody>
          <a:bodyPr wrap="square" rtlCol="0">
            <a:spAutoFit/>
          </a:bodyPr>
          <a:lstStyle/>
          <a:p>
            <a:r>
              <a:rPr lang="en-IN" dirty="0"/>
              <a:t>F2= 5 N</a:t>
            </a:r>
          </a:p>
        </p:txBody>
      </p:sp>
    </p:spTree>
    <p:extLst>
      <p:ext uri="{BB962C8B-B14F-4D97-AF65-F5344CB8AC3E}">
        <p14:creationId xmlns:p14="http://schemas.microsoft.com/office/powerpoint/2010/main" xmlns="" val="81407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856" y="2663686"/>
            <a:ext cx="10058400" cy="3031435"/>
          </a:xfrm>
        </p:spPr>
        <p:txBody>
          <a:bodyPr/>
          <a:lstStyle/>
          <a:p>
            <a:pPr algn="ctr">
              <a:lnSpc>
                <a:spcPct val="150000"/>
              </a:lnSpc>
            </a:pPr>
            <a:r>
              <a:rPr lang="en-IN" dirty="0"/>
              <a:t>Much of our work involves the application of forces to oppose, equal or augment the forces of muscle action and of gravity </a:t>
            </a:r>
          </a:p>
        </p:txBody>
      </p:sp>
    </p:spTree>
    <p:extLst>
      <p:ext uri="{BB962C8B-B14F-4D97-AF65-F5344CB8AC3E}">
        <p14:creationId xmlns:p14="http://schemas.microsoft.com/office/powerpoint/2010/main" xmlns="" val="25222180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48" y="662609"/>
            <a:ext cx="10058400" cy="5509591"/>
          </a:xfrm>
        </p:spPr>
        <p:txBody>
          <a:bodyPr/>
          <a:lstStyle/>
          <a:p>
            <a:pPr>
              <a:lnSpc>
                <a:spcPct val="150000"/>
              </a:lnSpc>
            </a:pPr>
            <a:r>
              <a:rPr lang="en-IN" dirty="0"/>
              <a:t>Two forces acting at an angle to each other may be compounded to produce the desired effect</a:t>
            </a:r>
          </a:p>
          <a:p>
            <a:pPr>
              <a:lnSpc>
                <a:spcPct val="150000"/>
              </a:lnSpc>
            </a:pPr>
            <a:r>
              <a:rPr lang="en-IN" dirty="0"/>
              <a:t>Two forces, AB and AC act at A. Diagonal AX of the parallelogram ABXC represents resultant equivalent forces</a:t>
            </a:r>
          </a:p>
          <a:p>
            <a:pPr marL="0" indent="0">
              <a:lnSpc>
                <a:spcPct val="150000"/>
              </a:lnSpc>
              <a:buNone/>
            </a:pPr>
            <a:r>
              <a:rPr lang="en-IN" dirty="0"/>
              <a:t>  </a:t>
            </a:r>
          </a:p>
        </p:txBody>
      </p:sp>
      <p:cxnSp>
        <p:nvCxnSpPr>
          <p:cNvPr id="5" name="Straight Arrow Connector 4"/>
          <p:cNvCxnSpPr>
            <a:cxnSpLocks/>
          </p:cNvCxnSpPr>
          <p:nvPr/>
        </p:nvCxnSpPr>
        <p:spPr>
          <a:xfrm flipV="1">
            <a:off x="4572000" y="3458817"/>
            <a:ext cx="1527048" cy="8216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a:cxnSpLocks/>
          </p:cNvCxnSpPr>
          <p:nvPr/>
        </p:nvCxnSpPr>
        <p:spPr>
          <a:xfrm>
            <a:off x="4572000" y="4280452"/>
            <a:ext cx="1527048" cy="850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a:cxnSpLocks/>
          </p:cNvCxnSpPr>
          <p:nvPr/>
        </p:nvCxnSpPr>
        <p:spPr>
          <a:xfrm>
            <a:off x="4572000" y="4279790"/>
            <a:ext cx="305409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a:cxnSpLocks/>
          </p:cNvCxnSpPr>
          <p:nvPr/>
        </p:nvCxnSpPr>
        <p:spPr>
          <a:xfrm>
            <a:off x="6099048" y="3445101"/>
            <a:ext cx="1527048" cy="8209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p:cNvCxnSpPr>
            <a:cxnSpLocks/>
          </p:cNvCxnSpPr>
          <p:nvPr/>
        </p:nvCxnSpPr>
        <p:spPr>
          <a:xfrm flipV="1">
            <a:off x="6099048" y="4295294"/>
            <a:ext cx="1527048" cy="8209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p:cNvSpPr txBox="1"/>
          <p:nvPr/>
        </p:nvSpPr>
        <p:spPr>
          <a:xfrm>
            <a:off x="4187687" y="4095124"/>
            <a:ext cx="291548" cy="369332"/>
          </a:xfrm>
          <a:prstGeom prst="rect">
            <a:avLst/>
          </a:prstGeom>
          <a:noFill/>
        </p:spPr>
        <p:txBody>
          <a:bodyPr wrap="square" rtlCol="0">
            <a:spAutoFit/>
          </a:bodyPr>
          <a:lstStyle/>
          <a:p>
            <a:r>
              <a:rPr lang="en-IN" dirty="0"/>
              <a:t>A</a:t>
            </a:r>
          </a:p>
        </p:txBody>
      </p:sp>
      <p:sp>
        <p:nvSpPr>
          <p:cNvPr id="29" name="TextBox 28"/>
          <p:cNvSpPr txBox="1"/>
          <p:nvPr/>
        </p:nvSpPr>
        <p:spPr>
          <a:xfrm>
            <a:off x="5953274" y="3047211"/>
            <a:ext cx="291548" cy="369332"/>
          </a:xfrm>
          <a:prstGeom prst="rect">
            <a:avLst/>
          </a:prstGeom>
          <a:noFill/>
        </p:spPr>
        <p:txBody>
          <a:bodyPr wrap="square" rtlCol="0">
            <a:spAutoFit/>
          </a:bodyPr>
          <a:lstStyle/>
          <a:p>
            <a:r>
              <a:rPr lang="en-IN" dirty="0"/>
              <a:t>B</a:t>
            </a:r>
          </a:p>
        </p:txBody>
      </p:sp>
      <p:sp>
        <p:nvSpPr>
          <p:cNvPr id="30" name="TextBox 29"/>
          <p:cNvSpPr txBox="1"/>
          <p:nvPr/>
        </p:nvSpPr>
        <p:spPr>
          <a:xfrm>
            <a:off x="7718861" y="4095124"/>
            <a:ext cx="291548" cy="369332"/>
          </a:xfrm>
          <a:prstGeom prst="rect">
            <a:avLst/>
          </a:prstGeom>
          <a:noFill/>
        </p:spPr>
        <p:txBody>
          <a:bodyPr wrap="square" rtlCol="0">
            <a:spAutoFit/>
          </a:bodyPr>
          <a:lstStyle/>
          <a:p>
            <a:r>
              <a:rPr lang="en-IN" dirty="0"/>
              <a:t>X</a:t>
            </a:r>
          </a:p>
        </p:txBody>
      </p:sp>
      <p:sp>
        <p:nvSpPr>
          <p:cNvPr id="31" name="TextBox 30"/>
          <p:cNvSpPr txBox="1"/>
          <p:nvPr/>
        </p:nvSpPr>
        <p:spPr>
          <a:xfrm>
            <a:off x="5953274" y="5158541"/>
            <a:ext cx="291548" cy="369332"/>
          </a:xfrm>
          <a:prstGeom prst="rect">
            <a:avLst/>
          </a:prstGeom>
          <a:noFill/>
        </p:spPr>
        <p:txBody>
          <a:bodyPr wrap="square" rtlCol="0">
            <a:spAutoFit/>
          </a:bodyPr>
          <a:lstStyle/>
          <a:p>
            <a:r>
              <a:rPr lang="en-IN" dirty="0"/>
              <a:t>C</a:t>
            </a:r>
          </a:p>
        </p:txBody>
      </p:sp>
    </p:spTree>
    <p:extLst>
      <p:ext uri="{BB962C8B-B14F-4D97-AF65-F5344CB8AC3E}">
        <p14:creationId xmlns:p14="http://schemas.microsoft.com/office/powerpoint/2010/main" xmlns="" val="791351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Two unequal forces acting at different points and in opposite directions produce rotation of the body </a:t>
            </a:r>
          </a:p>
        </p:txBody>
      </p:sp>
      <p:sp>
        <p:nvSpPr>
          <p:cNvPr id="4" name="Rectangle 3"/>
          <p:cNvSpPr/>
          <p:nvPr/>
        </p:nvSpPr>
        <p:spPr>
          <a:xfrm>
            <a:off x="5973152" y="3803375"/>
            <a:ext cx="251791" cy="22230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cxnSp>
        <p:nvCxnSpPr>
          <p:cNvPr id="5" name="Straight Arrow Connector 4"/>
          <p:cNvCxnSpPr/>
          <p:nvPr/>
        </p:nvCxnSpPr>
        <p:spPr>
          <a:xfrm>
            <a:off x="6224943" y="3801719"/>
            <a:ext cx="1209527" cy="1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a:cxnSpLocks/>
          </p:cNvCxnSpPr>
          <p:nvPr/>
        </p:nvCxnSpPr>
        <p:spPr>
          <a:xfrm flipH="1">
            <a:off x="4763625" y="6024771"/>
            <a:ext cx="1209527" cy="1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18201711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Speed</a:t>
            </a:r>
          </a:p>
        </p:txBody>
      </p:sp>
      <p:sp>
        <p:nvSpPr>
          <p:cNvPr id="3" name="Content Placeholder 2"/>
          <p:cNvSpPr>
            <a:spLocks noGrp="1"/>
          </p:cNvSpPr>
          <p:nvPr>
            <p:ph idx="1"/>
          </p:nvPr>
        </p:nvSpPr>
        <p:spPr/>
        <p:txBody>
          <a:bodyPr>
            <a:normAutofit lnSpcReduction="10000"/>
          </a:bodyPr>
          <a:lstStyle/>
          <a:p>
            <a:pPr>
              <a:lnSpc>
                <a:spcPct val="150000"/>
              </a:lnSpc>
            </a:pPr>
            <a:r>
              <a:rPr lang="en-IN" dirty="0"/>
              <a:t>The rate at which a body moves, and takes no account of the direction</a:t>
            </a:r>
          </a:p>
          <a:p>
            <a:pPr>
              <a:lnSpc>
                <a:spcPct val="150000"/>
              </a:lnSpc>
            </a:pPr>
            <a:r>
              <a:rPr lang="en-IN" dirty="0"/>
              <a:t>m/s</a:t>
            </a:r>
          </a:p>
          <a:p>
            <a:pPr>
              <a:lnSpc>
                <a:spcPct val="150000"/>
              </a:lnSpc>
            </a:pPr>
            <a:r>
              <a:rPr lang="en-IN" dirty="0"/>
              <a:t>Uniform speed along the straight road</a:t>
            </a:r>
          </a:p>
          <a:p>
            <a:pPr>
              <a:lnSpc>
                <a:spcPct val="150000"/>
              </a:lnSpc>
            </a:pPr>
            <a:r>
              <a:rPr lang="en-IN" dirty="0"/>
              <a:t>Variable speed along the curve and then a straight line</a:t>
            </a:r>
          </a:p>
          <a:p>
            <a:pPr>
              <a:lnSpc>
                <a:spcPct val="150000"/>
              </a:lnSpc>
            </a:pPr>
            <a:endParaRPr lang="en-IN" dirty="0"/>
          </a:p>
          <a:p>
            <a:pPr>
              <a:lnSpc>
                <a:spcPct val="150000"/>
              </a:lnSpc>
            </a:pPr>
            <a:r>
              <a:rPr lang="en-IN" dirty="0"/>
              <a:t>Relaxed Passive Movements:</a:t>
            </a:r>
          </a:p>
          <a:p>
            <a:pPr marL="0" indent="0">
              <a:lnSpc>
                <a:spcPct val="150000"/>
              </a:lnSpc>
              <a:buNone/>
            </a:pPr>
            <a:r>
              <a:rPr lang="en-IN" dirty="0"/>
              <a:t>              Slow and Uniform</a:t>
            </a:r>
          </a:p>
          <a:p>
            <a:pPr>
              <a:lnSpc>
                <a:spcPct val="150000"/>
              </a:lnSpc>
            </a:pPr>
            <a:endParaRPr lang="en-IN" dirty="0"/>
          </a:p>
          <a:p>
            <a:pPr>
              <a:lnSpc>
                <a:spcPct val="150000"/>
              </a:lnSpc>
            </a:pPr>
            <a:endParaRPr lang="en-IN" dirty="0"/>
          </a:p>
        </p:txBody>
      </p:sp>
    </p:spTree>
    <p:extLst>
      <p:ext uri="{BB962C8B-B14F-4D97-AF65-F5344CB8AC3E}">
        <p14:creationId xmlns:p14="http://schemas.microsoft.com/office/powerpoint/2010/main" xmlns="" val="954883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176975957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908279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Velocity</a:t>
            </a:r>
          </a:p>
        </p:txBody>
      </p:sp>
      <p:sp>
        <p:nvSpPr>
          <p:cNvPr id="3" name="Content Placeholder 2"/>
          <p:cNvSpPr>
            <a:spLocks noGrp="1"/>
          </p:cNvSpPr>
          <p:nvPr>
            <p:ph idx="1"/>
          </p:nvPr>
        </p:nvSpPr>
        <p:spPr/>
        <p:txBody>
          <a:bodyPr/>
          <a:lstStyle/>
          <a:p>
            <a:pPr>
              <a:lnSpc>
                <a:spcPct val="150000"/>
              </a:lnSpc>
            </a:pPr>
            <a:r>
              <a:rPr lang="en-IN" dirty="0"/>
              <a:t>The notion of velocity incorporates not just the rate of motion but also the direction</a:t>
            </a:r>
          </a:p>
          <a:p>
            <a:pPr>
              <a:lnSpc>
                <a:spcPct val="150000"/>
              </a:lnSpc>
            </a:pPr>
            <a:r>
              <a:rPr lang="en-IN" dirty="0"/>
              <a:t>The </a:t>
            </a:r>
            <a:r>
              <a:rPr lang="en-IN" b="1" dirty="0"/>
              <a:t>velocity</a:t>
            </a:r>
            <a:r>
              <a:rPr lang="en-IN" dirty="0"/>
              <a:t> of an object is the rate of change of its position with respect to a frame of reference, and is a function of time</a:t>
            </a:r>
          </a:p>
          <a:p>
            <a:pPr>
              <a:lnSpc>
                <a:spcPct val="150000"/>
              </a:lnSpc>
            </a:pPr>
            <a:r>
              <a:rPr lang="en-IN" dirty="0"/>
              <a:t>A change in either speed or direction, alters velocity</a:t>
            </a:r>
          </a:p>
        </p:txBody>
      </p:sp>
    </p:spTree>
    <p:extLst>
      <p:ext uri="{BB962C8B-B14F-4D97-AF65-F5344CB8AC3E}">
        <p14:creationId xmlns:p14="http://schemas.microsoft.com/office/powerpoint/2010/main" xmlns="" val="10913579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Work</a:t>
            </a:r>
          </a:p>
        </p:txBody>
      </p:sp>
      <p:sp>
        <p:nvSpPr>
          <p:cNvPr id="3" name="Content Placeholder 2"/>
          <p:cNvSpPr>
            <a:spLocks noGrp="1"/>
          </p:cNvSpPr>
          <p:nvPr>
            <p:ph idx="1"/>
          </p:nvPr>
        </p:nvSpPr>
        <p:spPr/>
        <p:txBody>
          <a:bodyPr/>
          <a:lstStyle/>
          <a:p>
            <a:pPr>
              <a:lnSpc>
                <a:spcPct val="150000"/>
              </a:lnSpc>
            </a:pPr>
            <a:r>
              <a:rPr lang="en-IN" dirty="0"/>
              <a:t>It is the product of force and the distance through which the force acts</a:t>
            </a:r>
          </a:p>
          <a:p>
            <a:pPr>
              <a:lnSpc>
                <a:spcPct val="150000"/>
              </a:lnSpc>
            </a:pPr>
            <a:r>
              <a:rPr lang="en-IN" dirty="0"/>
              <a:t>Work is said to be done on an object when a force causes a displacement of the object</a:t>
            </a:r>
          </a:p>
          <a:p>
            <a:pPr>
              <a:lnSpc>
                <a:spcPct val="150000"/>
              </a:lnSpc>
            </a:pPr>
            <a:r>
              <a:rPr lang="en-IN" dirty="0"/>
              <a:t>Joules/ergs</a:t>
            </a:r>
          </a:p>
        </p:txBody>
      </p:sp>
    </p:spTree>
    <p:extLst>
      <p:ext uri="{BB962C8B-B14F-4D97-AF65-F5344CB8AC3E}">
        <p14:creationId xmlns:p14="http://schemas.microsoft.com/office/powerpoint/2010/main" xmlns="" val="58321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5865" y="703425"/>
            <a:ext cx="10058400" cy="2715634"/>
          </a:xfrm>
        </p:spPr>
        <p:txBody>
          <a:bodyPr/>
          <a:lstStyle/>
          <a:p>
            <a:pPr>
              <a:lnSpc>
                <a:spcPct val="150000"/>
              </a:lnSpc>
            </a:pPr>
            <a:r>
              <a:rPr lang="en-IN" dirty="0"/>
              <a:t>Kinetics concept deal with body motion and the force that cause it to move</a:t>
            </a:r>
            <a:endParaRPr lang="en-IN" baseline="30000" dirty="0"/>
          </a:p>
          <a:p>
            <a:pPr>
              <a:lnSpc>
                <a:spcPct val="150000"/>
              </a:lnSpc>
            </a:pPr>
            <a:r>
              <a:rPr lang="en-IN" dirty="0"/>
              <a:t>Kinematics describes body motion without regard to the forces that produce that motion. In kinematic, there are five variables of interest: type of motion or displacement, the location, the direction, the magnitude and the rate of the motion or displacement</a:t>
            </a:r>
          </a:p>
          <a:p>
            <a:pPr>
              <a:lnSpc>
                <a:spcPct val="150000"/>
              </a:lnSpc>
            </a:pPr>
            <a:endParaRPr lang="en-IN" dirty="0"/>
          </a:p>
        </p:txBody>
      </p:sp>
      <p:pic>
        <p:nvPicPr>
          <p:cNvPr id="4" name="Picture 3"/>
          <p:cNvPicPr>
            <a:picLocks noChangeAspect="1"/>
          </p:cNvPicPr>
          <p:nvPr/>
        </p:nvPicPr>
        <p:blipFill rotWithShape="1">
          <a:blip r:embed="rId2"/>
          <a:srcRect t="33140" b="17392"/>
          <a:stretch/>
        </p:blipFill>
        <p:spPr>
          <a:xfrm>
            <a:off x="1885800" y="3419059"/>
            <a:ext cx="7869904" cy="2919848"/>
          </a:xfrm>
          <a:prstGeom prst="rect">
            <a:avLst/>
          </a:prstGeom>
        </p:spPr>
      </p:pic>
    </p:spTree>
    <p:extLst>
      <p:ext uri="{BB962C8B-B14F-4D97-AF65-F5344CB8AC3E}">
        <p14:creationId xmlns:p14="http://schemas.microsoft.com/office/powerpoint/2010/main" xmlns="" val="24698453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Energy</a:t>
            </a:r>
          </a:p>
        </p:txBody>
      </p:sp>
      <p:sp>
        <p:nvSpPr>
          <p:cNvPr id="3" name="Content Placeholder 2"/>
          <p:cNvSpPr>
            <a:spLocks noGrp="1"/>
          </p:cNvSpPr>
          <p:nvPr>
            <p:ph idx="1"/>
          </p:nvPr>
        </p:nvSpPr>
        <p:spPr/>
        <p:txBody>
          <a:bodyPr/>
          <a:lstStyle/>
          <a:p>
            <a:pPr>
              <a:lnSpc>
                <a:spcPct val="150000"/>
              </a:lnSpc>
            </a:pPr>
            <a:r>
              <a:rPr lang="en-IN" dirty="0"/>
              <a:t>The capacity of a body for doing work</a:t>
            </a:r>
          </a:p>
          <a:p>
            <a:pPr>
              <a:lnSpc>
                <a:spcPct val="150000"/>
              </a:lnSpc>
            </a:pPr>
            <a:r>
              <a:rPr lang="en-IN" dirty="0"/>
              <a:t>Potential energy</a:t>
            </a:r>
          </a:p>
          <a:p>
            <a:pPr marL="0" indent="0">
              <a:lnSpc>
                <a:spcPct val="150000"/>
              </a:lnSpc>
              <a:buNone/>
            </a:pPr>
            <a:r>
              <a:rPr lang="en-IN" dirty="0"/>
              <a:t>        Capacity of doing work by virtue of its position</a:t>
            </a:r>
          </a:p>
          <a:p>
            <a:pPr>
              <a:lnSpc>
                <a:spcPct val="150000"/>
              </a:lnSpc>
            </a:pPr>
            <a:r>
              <a:rPr lang="en-IN" dirty="0"/>
              <a:t>Kinetic energy</a:t>
            </a:r>
          </a:p>
          <a:p>
            <a:pPr marL="0" indent="0">
              <a:lnSpc>
                <a:spcPct val="150000"/>
              </a:lnSpc>
              <a:buNone/>
            </a:pPr>
            <a:r>
              <a:rPr lang="en-IN" dirty="0"/>
              <a:t>        Capacity of doing work by virtue of its velocity </a:t>
            </a:r>
          </a:p>
          <a:p>
            <a:pPr>
              <a:lnSpc>
                <a:spcPct val="150000"/>
              </a:lnSpc>
            </a:pPr>
            <a:endParaRPr lang="en-IN" dirty="0"/>
          </a:p>
        </p:txBody>
      </p:sp>
    </p:spTree>
    <p:extLst>
      <p:ext uri="{BB962C8B-B14F-4D97-AF65-F5344CB8AC3E}">
        <p14:creationId xmlns:p14="http://schemas.microsoft.com/office/powerpoint/2010/main" xmlns="" val="4655266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Power	</a:t>
            </a:r>
          </a:p>
        </p:txBody>
      </p:sp>
      <p:sp>
        <p:nvSpPr>
          <p:cNvPr id="3" name="Content Placeholder 2"/>
          <p:cNvSpPr>
            <a:spLocks noGrp="1"/>
          </p:cNvSpPr>
          <p:nvPr>
            <p:ph idx="1"/>
          </p:nvPr>
        </p:nvSpPr>
        <p:spPr/>
        <p:txBody>
          <a:bodyPr/>
          <a:lstStyle/>
          <a:p>
            <a:pPr>
              <a:lnSpc>
                <a:spcPct val="150000"/>
              </a:lnSpc>
            </a:pPr>
            <a:r>
              <a:rPr lang="en-IN" dirty="0"/>
              <a:t>It is the rate of doing work or the rate of energy expenditure</a:t>
            </a:r>
          </a:p>
          <a:p>
            <a:pPr>
              <a:lnSpc>
                <a:spcPct val="150000"/>
              </a:lnSpc>
            </a:pPr>
            <a:r>
              <a:rPr lang="en-IN" dirty="0"/>
              <a:t>Joules/sec</a:t>
            </a:r>
          </a:p>
          <a:p>
            <a:pPr>
              <a:lnSpc>
                <a:spcPct val="150000"/>
              </a:lnSpc>
            </a:pPr>
            <a:r>
              <a:rPr lang="en-IN" dirty="0"/>
              <a:t>ergs/sec</a:t>
            </a:r>
          </a:p>
        </p:txBody>
      </p:sp>
    </p:spTree>
    <p:extLst>
      <p:ext uri="{BB962C8B-B14F-4D97-AF65-F5344CB8AC3E}">
        <p14:creationId xmlns:p14="http://schemas.microsoft.com/office/powerpoint/2010/main" xmlns="" val="4555127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Acceleration</a:t>
            </a:r>
          </a:p>
        </p:txBody>
      </p:sp>
      <p:sp>
        <p:nvSpPr>
          <p:cNvPr id="3" name="Content Placeholder 2"/>
          <p:cNvSpPr>
            <a:spLocks noGrp="1"/>
          </p:cNvSpPr>
          <p:nvPr>
            <p:ph idx="1"/>
          </p:nvPr>
        </p:nvSpPr>
        <p:spPr/>
        <p:txBody>
          <a:bodyPr/>
          <a:lstStyle/>
          <a:p>
            <a:pPr>
              <a:lnSpc>
                <a:spcPct val="150000"/>
              </a:lnSpc>
            </a:pPr>
            <a:r>
              <a:rPr lang="en-IN" dirty="0"/>
              <a:t>It is the rate of change of velocity</a:t>
            </a:r>
          </a:p>
          <a:p>
            <a:pPr>
              <a:lnSpc>
                <a:spcPct val="150000"/>
              </a:lnSpc>
            </a:pPr>
            <a:r>
              <a:rPr lang="en-IN" dirty="0"/>
              <a:t>Increase in Velocity- Acceleration</a:t>
            </a:r>
          </a:p>
          <a:p>
            <a:pPr>
              <a:lnSpc>
                <a:spcPct val="150000"/>
              </a:lnSpc>
            </a:pPr>
            <a:r>
              <a:rPr lang="en-IN" dirty="0"/>
              <a:t>Decrease in Velocity- Deceleration/ retardation</a:t>
            </a:r>
          </a:p>
          <a:p>
            <a:pPr>
              <a:lnSpc>
                <a:spcPct val="150000"/>
              </a:lnSpc>
            </a:pPr>
            <a:endParaRPr lang="en-IN" dirty="0"/>
          </a:p>
          <a:p>
            <a:pPr>
              <a:lnSpc>
                <a:spcPct val="150000"/>
              </a:lnSpc>
            </a:pPr>
            <a:r>
              <a:rPr lang="en-IN" dirty="0"/>
              <a:t>All bodies, irrespective of their weight, are subject to the same uniform acceleration as they fall freely under gravity</a:t>
            </a:r>
          </a:p>
        </p:txBody>
      </p:sp>
    </p:spTree>
    <p:extLst>
      <p:ext uri="{BB962C8B-B14F-4D97-AF65-F5344CB8AC3E}">
        <p14:creationId xmlns:p14="http://schemas.microsoft.com/office/powerpoint/2010/main" xmlns="" val="339053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Momentum</a:t>
            </a:r>
          </a:p>
        </p:txBody>
      </p:sp>
      <p:sp>
        <p:nvSpPr>
          <p:cNvPr id="3" name="Content Placeholder 2"/>
          <p:cNvSpPr>
            <a:spLocks noGrp="1"/>
          </p:cNvSpPr>
          <p:nvPr>
            <p:ph idx="1"/>
          </p:nvPr>
        </p:nvSpPr>
        <p:spPr/>
        <p:txBody>
          <a:bodyPr/>
          <a:lstStyle/>
          <a:p>
            <a:pPr>
              <a:lnSpc>
                <a:spcPct val="150000"/>
              </a:lnSpc>
            </a:pPr>
            <a:r>
              <a:rPr lang="en-IN" dirty="0"/>
              <a:t>The quantity of motion a body possesses is momentum</a:t>
            </a:r>
          </a:p>
          <a:p>
            <a:pPr>
              <a:lnSpc>
                <a:spcPct val="150000"/>
              </a:lnSpc>
            </a:pPr>
            <a:r>
              <a:rPr lang="en-IN" dirty="0"/>
              <a:t>Mass x velocity</a:t>
            </a:r>
          </a:p>
          <a:p>
            <a:pPr>
              <a:lnSpc>
                <a:spcPct val="150000"/>
              </a:lnSpc>
            </a:pPr>
            <a:r>
              <a:rPr lang="en-IN" dirty="0"/>
              <a:t>Force responsible for momentum will generate movement slowly in heavy body and relatively rapidly in lighter body</a:t>
            </a:r>
          </a:p>
          <a:p>
            <a:pPr>
              <a:lnSpc>
                <a:spcPct val="150000"/>
              </a:lnSpc>
            </a:pPr>
            <a:endParaRPr lang="en-IN" dirty="0"/>
          </a:p>
        </p:txBody>
      </p:sp>
    </p:spTree>
    <p:extLst>
      <p:ext uri="{BB962C8B-B14F-4D97-AF65-F5344CB8AC3E}">
        <p14:creationId xmlns:p14="http://schemas.microsoft.com/office/powerpoint/2010/main" xmlns="" val="3618749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Inertia </a:t>
            </a:r>
          </a:p>
        </p:txBody>
      </p:sp>
      <p:sp>
        <p:nvSpPr>
          <p:cNvPr id="3" name="Content Placeholder 2"/>
          <p:cNvSpPr>
            <a:spLocks noGrp="1"/>
          </p:cNvSpPr>
          <p:nvPr>
            <p:ph idx="1"/>
          </p:nvPr>
        </p:nvSpPr>
        <p:spPr/>
        <p:txBody>
          <a:bodyPr/>
          <a:lstStyle/>
          <a:p>
            <a:pPr>
              <a:lnSpc>
                <a:spcPct val="150000"/>
              </a:lnSpc>
            </a:pPr>
            <a:r>
              <a:rPr lang="en-IN" dirty="0"/>
              <a:t>Resistance of a body towards any change in its state of rest or motion</a:t>
            </a:r>
          </a:p>
          <a:p>
            <a:pPr>
              <a:lnSpc>
                <a:spcPct val="150000"/>
              </a:lnSpc>
            </a:pPr>
            <a:r>
              <a:rPr lang="en-IN" dirty="0"/>
              <a:t>Reverse effective force of a body</a:t>
            </a:r>
          </a:p>
          <a:p>
            <a:pPr>
              <a:lnSpc>
                <a:spcPct val="150000"/>
              </a:lnSpc>
            </a:pPr>
            <a:r>
              <a:rPr lang="en-IN" dirty="0"/>
              <a:t>Once inertia of the body has been overcome and movement is initiated, </a:t>
            </a:r>
          </a:p>
          <a:p>
            <a:pPr marL="0" indent="0">
              <a:lnSpc>
                <a:spcPct val="150000"/>
              </a:lnSpc>
              <a:buNone/>
            </a:pPr>
            <a:r>
              <a:rPr lang="en-IN" dirty="0"/>
              <a:t>   more economical to continue moving</a:t>
            </a:r>
          </a:p>
          <a:p>
            <a:pPr>
              <a:lnSpc>
                <a:spcPct val="150000"/>
              </a:lnSpc>
            </a:pPr>
            <a:r>
              <a:rPr lang="en-IN" dirty="0"/>
              <a:t>More force is required to overcome the inertia on stopping, starting or altering speed </a:t>
            </a:r>
          </a:p>
        </p:txBody>
      </p:sp>
    </p:spTree>
    <p:extLst>
      <p:ext uri="{BB962C8B-B14F-4D97-AF65-F5344CB8AC3E}">
        <p14:creationId xmlns:p14="http://schemas.microsoft.com/office/powerpoint/2010/main" xmlns="" val="20883616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15683" y="1497496"/>
            <a:ext cx="6566730" cy="3540884"/>
          </a:xfrm>
        </p:spPr>
      </p:pic>
    </p:spTree>
    <p:extLst>
      <p:ext uri="{BB962C8B-B14F-4D97-AF65-F5344CB8AC3E}">
        <p14:creationId xmlns:p14="http://schemas.microsoft.com/office/powerpoint/2010/main" xmlns="" val="15197741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Friction</a:t>
            </a:r>
          </a:p>
        </p:txBody>
      </p:sp>
      <p:sp>
        <p:nvSpPr>
          <p:cNvPr id="3" name="Content Placeholder 2"/>
          <p:cNvSpPr>
            <a:spLocks noGrp="1"/>
          </p:cNvSpPr>
          <p:nvPr>
            <p:ph idx="1"/>
          </p:nvPr>
        </p:nvSpPr>
        <p:spPr/>
        <p:txBody>
          <a:bodyPr/>
          <a:lstStyle/>
          <a:p>
            <a:pPr>
              <a:lnSpc>
                <a:spcPct val="150000"/>
              </a:lnSpc>
            </a:pPr>
            <a:r>
              <a:rPr lang="en-IN" dirty="0"/>
              <a:t>A force that opposes motion when one surface slides upon another, a force sufficient to prevent movement altogether</a:t>
            </a:r>
          </a:p>
          <a:p>
            <a:pPr>
              <a:lnSpc>
                <a:spcPct val="150000"/>
              </a:lnSpc>
            </a:pPr>
            <a:r>
              <a:rPr lang="en-IN" dirty="0"/>
              <a:t>Dynamic friction- Frictional resistance obtained during movement</a:t>
            </a:r>
          </a:p>
          <a:p>
            <a:pPr>
              <a:lnSpc>
                <a:spcPct val="150000"/>
              </a:lnSpc>
            </a:pPr>
            <a:r>
              <a:rPr lang="en-IN" dirty="0"/>
              <a:t>Limiting friction- Frictional resistance obtained just when the sliding is about to set in</a:t>
            </a:r>
          </a:p>
          <a:p>
            <a:pPr>
              <a:lnSpc>
                <a:spcPct val="150000"/>
              </a:lnSpc>
            </a:pPr>
            <a:r>
              <a:rPr lang="en-IN" dirty="0"/>
              <a:t>Frictional resistance &lt; Limiting resistance</a:t>
            </a:r>
          </a:p>
          <a:p>
            <a:pPr>
              <a:lnSpc>
                <a:spcPct val="150000"/>
              </a:lnSpc>
            </a:pPr>
            <a:endParaRPr lang="en-IN" dirty="0"/>
          </a:p>
        </p:txBody>
      </p:sp>
    </p:spTree>
    <p:extLst>
      <p:ext uri="{BB962C8B-B14F-4D97-AF65-F5344CB8AC3E}">
        <p14:creationId xmlns:p14="http://schemas.microsoft.com/office/powerpoint/2010/main" xmlns="" val="4286043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Dynamic friction of a moving limb can be further reduced when the latter is supported by a plane surface/ polished surface (table/plinth) on which table will slide</a:t>
            </a:r>
          </a:p>
          <a:p>
            <a:pPr>
              <a:lnSpc>
                <a:spcPct val="150000"/>
              </a:lnSpc>
            </a:pPr>
            <a:r>
              <a:rPr lang="en-IN" dirty="0"/>
              <a:t>Use talcum powder/oil</a:t>
            </a:r>
          </a:p>
          <a:p>
            <a:pPr>
              <a:lnSpc>
                <a:spcPct val="150000"/>
              </a:lnSpc>
            </a:pPr>
            <a:r>
              <a:rPr lang="en-IN" dirty="0"/>
              <a:t>Increased friction plays an important role in safety measures </a:t>
            </a:r>
          </a:p>
          <a:p>
            <a:pPr marL="0" indent="0">
              <a:lnSpc>
                <a:spcPct val="150000"/>
              </a:lnSpc>
              <a:buNone/>
            </a:pPr>
            <a:r>
              <a:rPr lang="en-IN" dirty="0"/>
              <a:t>  </a:t>
            </a:r>
            <a:r>
              <a:rPr lang="en-IN" dirty="0" err="1"/>
              <a:t>eg</a:t>
            </a:r>
            <a:r>
              <a:rPr lang="en-IN" dirty="0"/>
              <a:t>. Non-slip floors in gymnasia, slopes, stairs, non-slip footwear, rubber ferrules on walking aids</a:t>
            </a:r>
          </a:p>
        </p:txBody>
      </p:sp>
    </p:spTree>
    <p:extLst>
      <p:ext uri="{BB962C8B-B14F-4D97-AF65-F5344CB8AC3E}">
        <p14:creationId xmlns:p14="http://schemas.microsoft.com/office/powerpoint/2010/main" xmlns="" val="2621516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Simple machines</a:t>
            </a:r>
          </a:p>
        </p:txBody>
      </p:sp>
      <p:sp>
        <p:nvSpPr>
          <p:cNvPr id="5" name="Text Placeholder 4"/>
          <p:cNvSpPr>
            <a:spLocks noGrp="1"/>
          </p:cNvSpPr>
          <p:nvPr>
            <p:ph type="body" idx="1"/>
          </p:nvPr>
        </p:nvSpPr>
        <p:spPr/>
        <p:txBody>
          <a:bodyPr>
            <a:normAutofit/>
          </a:bodyPr>
          <a:lstStyle/>
          <a:p>
            <a:endParaRPr lang="en-IN" sz="4000" dirty="0"/>
          </a:p>
        </p:txBody>
      </p:sp>
    </p:spTree>
    <p:extLst>
      <p:ext uri="{BB962C8B-B14F-4D97-AF65-F5344CB8AC3E}">
        <p14:creationId xmlns:p14="http://schemas.microsoft.com/office/powerpoint/2010/main" xmlns="" val="2827865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pPr>
              <a:lnSpc>
                <a:spcPct val="150000"/>
              </a:lnSpc>
            </a:pPr>
            <a:r>
              <a:rPr lang="en-IN" dirty="0"/>
              <a:t>A machine is a contrivance which enables an applied force to overcome a given resistance </a:t>
            </a:r>
          </a:p>
          <a:p>
            <a:pPr>
              <a:lnSpc>
                <a:spcPct val="150000"/>
              </a:lnSpc>
            </a:pPr>
            <a:r>
              <a:rPr lang="en-IN" dirty="0"/>
              <a:t>Machines help the force which is applied to overcome resistance or enables the application of force more convenient</a:t>
            </a:r>
          </a:p>
          <a:p>
            <a:pPr>
              <a:lnSpc>
                <a:spcPct val="150000"/>
              </a:lnSpc>
            </a:pPr>
            <a:endParaRPr lang="en-IN" dirty="0"/>
          </a:p>
        </p:txBody>
      </p:sp>
    </p:spTree>
    <p:extLst>
      <p:ext uri="{BB962C8B-B14F-4D97-AF65-F5344CB8AC3E}">
        <p14:creationId xmlns:p14="http://schemas.microsoft.com/office/powerpoint/2010/main" xmlns="" val="331796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Kinematic variables</a:t>
            </a:r>
          </a:p>
        </p:txBody>
      </p:sp>
      <p:sp>
        <p:nvSpPr>
          <p:cNvPr id="3" name="Content Placeholder 2"/>
          <p:cNvSpPr>
            <a:spLocks noGrp="1"/>
          </p:cNvSpPr>
          <p:nvPr>
            <p:ph idx="1"/>
          </p:nvPr>
        </p:nvSpPr>
        <p:spPr/>
        <p:txBody>
          <a:bodyPr/>
          <a:lstStyle/>
          <a:p>
            <a:pPr>
              <a:lnSpc>
                <a:spcPct val="150000"/>
              </a:lnSpc>
            </a:pPr>
            <a:r>
              <a:rPr lang="en-IN" u="sng" dirty="0"/>
              <a:t>Type of motion</a:t>
            </a:r>
          </a:p>
          <a:p>
            <a:pPr>
              <a:lnSpc>
                <a:spcPct val="150000"/>
              </a:lnSpc>
            </a:pPr>
            <a:r>
              <a:rPr lang="en-IN" dirty="0"/>
              <a:t>Human motion is described as general motion </a:t>
            </a:r>
            <a:r>
              <a:rPr lang="en-IN" dirty="0" err="1"/>
              <a:t>i.e</a:t>
            </a:r>
            <a:r>
              <a:rPr lang="en-IN" dirty="0"/>
              <a:t> a complex combination of linear and angular components of motion</a:t>
            </a:r>
            <a:endParaRPr lang="en-IN" baseline="30000" dirty="0"/>
          </a:p>
          <a:p>
            <a:pPr>
              <a:lnSpc>
                <a:spcPct val="150000"/>
              </a:lnSpc>
            </a:pPr>
            <a:r>
              <a:rPr lang="en-IN" dirty="0"/>
              <a:t>And most of the time, human motion is </a:t>
            </a:r>
            <a:r>
              <a:rPr lang="en-IN" dirty="0" err="1"/>
              <a:t>analyzed</a:t>
            </a:r>
            <a:r>
              <a:rPr lang="en-IN" dirty="0"/>
              <a:t> as either linear or angular motion as these two types of motion are basically considered “pure” motion</a:t>
            </a:r>
          </a:p>
          <a:p>
            <a:pPr>
              <a:lnSpc>
                <a:spcPct val="150000"/>
              </a:lnSpc>
            </a:pPr>
            <a:endParaRPr lang="en-IN" dirty="0"/>
          </a:p>
        </p:txBody>
      </p:sp>
    </p:spTree>
    <p:extLst>
      <p:ext uri="{BB962C8B-B14F-4D97-AF65-F5344CB8AC3E}">
        <p14:creationId xmlns:p14="http://schemas.microsoft.com/office/powerpoint/2010/main" xmlns="" val="9612076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3100" y="0"/>
            <a:ext cx="10058400" cy="1126435"/>
          </a:xfrm>
        </p:spPr>
        <p:txBody>
          <a:bodyPr>
            <a:normAutofit/>
          </a:bodyPr>
          <a:lstStyle/>
          <a:p>
            <a:r>
              <a:rPr lang="en-IN" dirty="0"/>
              <a:t>Levers</a:t>
            </a:r>
          </a:p>
        </p:txBody>
      </p:sp>
      <p:sp>
        <p:nvSpPr>
          <p:cNvPr id="3" name="Content Placeholder 2"/>
          <p:cNvSpPr>
            <a:spLocks noGrp="1"/>
          </p:cNvSpPr>
          <p:nvPr>
            <p:ph idx="1"/>
          </p:nvPr>
        </p:nvSpPr>
        <p:spPr>
          <a:xfrm>
            <a:off x="503582" y="1338468"/>
            <a:ext cx="6927243" cy="5519531"/>
          </a:xfrm>
        </p:spPr>
        <p:txBody>
          <a:bodyPr>
            <a:normAutofit/>
          </a:bodyPr>
          <a:lstStyle/>
          <a:p>
            <a:pPr>
              <a:lnSpc>
                <a:spcPct val="150000"/>
              </a:lnSpc>
            </a:pPr>
            <a:r>
              <a:rPr lang="en-IN" sz="1900" dirty="0"/>
              <a:t>Lever: A rigid bar capable of movement about a fixed point called fulcrum (F)</a:t>
            </a:r>
          </a:p>
          <a:p>
            <a:pPr>
              <a:lnSpc>
                <a:spcPct val="150000"/>
              </a:lnSpc>
            </a:pPr>
            <a:r>
              <a:rPr lang="en-IN" sz="1900" dirty="0"/>
              <a:t>Work is done when a force or </a:t>
            </a:r>
            <a:r>
              <a:rPr lang="en-IN" sz="1900" i="1" dirty="0"/>
              <a:t>effort (E)</a:t>
            </a:r>
            <a:r>
              <a:rPr lang="en-IN" sz="1900" dirty="0"/>
              <a:t> applied at one point on the lever, acts upon another force or </a:t>
            </a:r>
            <a:r>
              <a:rPr lang="en-IN" sz="1900" i="1" dirty="0"/>
              <a:t>weight (W)</a:t>
            </a:r>
            <a:r>
              <a:rPr lang="en-IN" sz="1900" dirty="0"/>
              <a:t> acting at a second point on the lever</a:t>
            </a:r>
          </a:p>
          <a:p>
            <a:pPr>
              <a:lnSpc>
                <a:spcPct val="150000"/>
              </a:lnSpc>
            </a:pPr>
            <a:r>
              <a:rPr lang="en-IN" sz="1900" i="1" dirty="0"/>
              <a:t>Effort’s</a:t>
            </a:r>
            <a:r>
              <a:rPr lang="en-IN" sz="1900" dirty="0"/>
              <a:t> arm: The perpendicular distance from the fulcrum to the effort (E)</a:t>
            </a:r>
          </a:p>
          <a:p>
            <a:pPr>
              <a:lnSpc>
                <a:spcPct val="150000"/>
              </a:lnSpc>
            </a:pPr>
            <a:r>
              <a:rPr lang="en-IN" sz="1900" i="1" dirty="0"/>
              <a:t>Weight’s</a:t>
            </a:r>
            <a:r>
              <a:rPr lang="en-IN" sz="1900" dirty="0"/>
              <a:t> arm: The perpendicular distance from the fulcrum to the weight (W)</a:t>
            </a:r>
          </a:p>
        </p:txBody>
      </p:sp>
      <p:pic>
        <p:nvPicPr>
          <p:cNvPr id="4" name="Picture 3"/>
          <p:cNvPicPr>
            <a:picLocks noChangeAspect="1"/>
          </p:cNvPicPr>
          <p:nvPr/>
        </p:nvPicPr>
        <p:blipFill rotWithShape="1">
          <a:blip r:embed="rId2"/>
          <a:srcRect l="5794" t="942" r="11478" b="1"/>
          <a:stretch/>
        </p:blipFill>
        <p:spPr>
          <a:xfrm>
            <a:off x="7430825" y="2264299"/>
            <a:ext cx="4503420" cy="2884932"/>
          </a:xfrm>
          <a:prstGeom prst="rect">
            <a:avLst/>
          </a:prstGeom>
        </p:spPr>
      </p:pic>
    </p:spTree>
    <p:extLst>
      <p:ext uri="{BB962C8B-B14F-4D97-AF65-F5344CB8AC3E}">
        <p14:creationId xmlns:p14="http://schemas.microsoft.com/office/powerpoint/2010/main" xmlns="" val="34100527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In the body,</a:t>
            </a:r>
          </a:p>
          <a:p>
            <a:r>
              <a:rPr lang="en-IN" dirty="0"/>
              <a:t>Lever – bone</a:t>
            </a:r>
          </a:p>
          <a:p>
            <a:r>
              <a:rPr lang="en-IN" dirty="0"/>
              <a:t>Fulcrum - Articulating joint surfaces</a:t>
            </a:r>
          </a:p>
          <a:p>
            <a:r>
              <a:rPr lang="en-IN" dirty="0"/>
              <a:t>Effort – Force of muscular contraction</a:t>
            </a:r>
          </a:p>
          <a:p>
            <a:r>
              <a:rPr lang="en-IN" dirty="0"/>
              <a:t>Weight – The object to be lifted</a:t>
            </a:r>
          </a:p>
          <a:p>
            <a:endParaRPr lang="en-IN" dirty="0"/>
          </a:p>
          <a:p>
            <a:r>
              <a:rPr lang="en-IN" dirty="0"/>
              <a:t>3 orders of levers depending on the relative positions of fulcrum, effort and weight</a:t>
            </a:r>
          </a:p>
        </p:txBody>
      </p:sp>
    </p:spTree>
    <p:extLst>
      <p:ext uri="{BB962C8B-B14F-4D97-AF65-F5344CB8AC3E}">
        <p14:creationId xmlns:p14="http://schemas.microsoft.com/office/powerpoint/2010/main" xmlns="" val="12439320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1069848" y="2121408"/>
            <a:ext cx="10058400" cy="2225305"/>
          </a:xfrm>
        </p:spPr>
        <p:txBody>
          <a:bodyPr>
            <a:normAutofit/>
          </a:bodyPr>
          <a:lstStyle/>
          <a:p>
            <a:pPr>
              <a:lnSpc>
                <a:spcPct val="150000"/>
              </a:lnSpc>
            </a:pPr>
            <a:r>
              <a:rPr lang="en-IN" i="1" dirty="0"/>
              <a:t>1</a:t>
            </a:r>
            <a:r>
              <a:rPr lang="en-IN" i="1" baseline="30000" dirty="0"/>
              <a:t>st</a:t>
            </a:r>
            <a:r>
              <a:rPr lang="en-IN" i="1" dirty="0"/>
              <a:t> Order lever: </a:t>
            </a:r>
            <a:endParaRPr lang="en-IN" dirty="0"/>
          </a:p>
          <a:p>
            <a:pPr>
              <a:lnSpc>
                <a:spcPct val="150000"/>
              </a:lnSpc>
            </a:pPr>
            <a:r>
              <a:rPr lang="en-IN" dirty="0"/>
              <a:t>The fulcrum is between effort and weight. It may be situated centrally, or towards either the effort or the weight, consequently the effort’s and the weight’s arms may be equal or one may exceed the other in length</a:t>
            </a:r>
          </a:p>
        </p:txBody>
      </p:sp>
      <p:sp>
        <p:nvSpPr>
          <p:cNvPr id="4" name="Rectangle 3"/>
          <p:cNvSpPr/>
          <p:nvPr/>
        </p:nvSpPr>
        <p:spPr>
          <a:xfrm>
            <a:off x="4243743" y="4929808"/>
            <a:ext cx="3710609" cy="927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cxnSp>
        <p:nvCxnSpPr>
          <p:cNvPr id="5" name="Straight Connector 4"/>
          <p:cNvCxnSpPr>
            <a:cxnSpLocks/>
            <a:endCxn id="6" idx="0"/>
          </p:cNvCxnSpPr>
          <p:nvPr/>
        </p:nvCxnSpPr>
        <p:spPr>
          <a:xfrm>
            <a:off x="4243743" y="5115339"/>
            <a:ext cx="1855304" cy="0"/>
          </a:xfrm>
          <a:prstGeom prst="line">
            <a:avLst/>
          </a:prstGeom>
          <a:ln w="952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Isosceles Triangle 5"/>
          <p:cNvSpPr/>
          <p:nvPr/>
        </p:nvSpPr>
        <p:spPr>
          <a:xfrm>
            <a:off x="5845732" y="5115339"/>
            <a:ext cx="506630" cy="4638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cxnSp>
        <p:nvCxnSpPr>
          <p:cNvPr id="8" name="Straight Connector 7"/>
          <p:cNvCxnSpPr>
            <a:cxnSpLocks/>
          </p:cNvCxnSpPr>
          <p:nvPr/>
        </p:nvCxnSpPr>
        <p:spPr>
          <a:xfrm>
            <a:off x="6099048" y="5115339"/>
            <a:ext cx="1855304"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TextBox 8"/>
          <p:cNvSpPr txBox="1"/>
          <p:nvPr/>
        </p:nvSpPr>
        <p:spPr>
          <a:xfrm>
            <a:off x="4061260" y="5115339"/>
            <a:ext cx="238539" cy="369332"/>
          </a:xfrm>
          <a:prstGeom prst="rect">
            <a:avLst/>
          </a:prstGeom>
          <a:noFill/>
        </p:spPr>
        <p:txBody>
          <a:bodyPr wrap="square" rtlCol="0">
            <a:spAutoFit/>
          </a:bodyPr>
          <a:lstStyle/>
          <a:p>
            <a:r>
              <a:rPr lang="en-IN" b="1" dirty="0"/>
              <a:t>W</a:t>
            </a:r>
          </a:p>
        </p:txBody>
      </p:sp>
      <p:sp>
        <p:nvSpPr>
          <p:cNvPr id="10" name="TextBox 9"/>
          <p:cNvSpPr txBox="1"/>
          <p:nvPr/>
        </p:nvSpPr>
        <p:spPr>
          <a:xfrm>
            <a:off x="7820040" y="5096324"/>
            <a:ext cx="238539" cy="369332"/>
          </a:xfrm>
          <a:prstGeom prst="rect">
            <a:avLst/>
          </a:prstGeom>
          <a:noFill/>
        </p:spPr>
        <p:txBody>
          <a:bodyPr wrap="square" rtlCol="0">
            <a:spAutoFit/>
          </a:bodyPr>
          <a:lstStyle/>
          <a:p>
            <a:r>
              <a:rPr lang="en-IN" b="1" dirty="0"/>
              <a:t>E</a:t>
            </a:r>
          </a:p>
        </p:txBody>
      </p:sp>
      <p:sp>
        <p:nvSpPr>
          <p:cNvPr id="11" name="TextBox 10"/>
          <p:cNvSpPr txBox="1"/>
          <p:nvPr/>
        </p:nvSpPr>
        <p:spPr>
          <a:xfrm>
            <a:off x="5979777" y="5659614"/>
            <a:ext cx="238539" cy="369332"/>
          </a:xfrm>
          <a:prstGeom prst="rect">
            <a:avLst/>
          </a:prstGeom>
          <a:noFill/>
        </p:spPr>
        <p:txBody>
          <a:bodyPr wrap="square" rtlCol="0">
            <a:spAutoFit/>
          </a:bodyPr>
          <a:lstStyle/>
          <a:p>
            <a:r>
              <a:rPr lang="en-IN" b="1" dirty="0"/>
              <a:t>F</a:t>
            </a:r>
          </a:p>
        </p:txBody>
      </p:sp>
      <p:sp>
        <p:nvSpPr>
          <p:cNvPr id="12" name="Rectangle 11"/>
          <p:cNvSpPr/>
          <p:nvPr/>
        </p:nvSpPr>
        <p:spPr>
          <a:xfrm>
            <a:off x="142195" y="4929808"/>
            <a:ext cx="3710609" cy="927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13" name="Rectangle 12"/>
          <p:cNvSpPr/>
          <p:nvPr/>
        </p:nvSpPr>
        <p:spPr>
          <a:xfrm>
            <a:off x="8345291" y="4929808"/>
            <a:ext cx="3710609" cy="927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14" name="Isosceles Triangle 13"/>
          <p:cNvSpPr/>
          <p:nvPr/>
        </p:nvSpPr>
        <p:spPr>
          <a:xfrm>
            <a:off x="1069848" y="5068092"/>
            <a:ext cx="506630" cy="4638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15" name="Isosceles Triangle 14"/>
          <p:cNvSpPr/>
          <p:nvPr/>
        </p:nvSpPr>
        <p:spPr>
          <a:xfrm>
            <a:off x="11128248" y="5049077"/>
            <a:ext cx="506630" cy="4638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cxnSp>
        <p:nvCxnSpPr>
          <p:cNvPr id="16" name="Straight Connector 15"/>
          <p:cNvCxnSpPr>
            <a:cxnSpLocks/>
          </p:cNvCxnSpPr>
          <p:nvPr/>
        </p:nvCxnSpPr>
        <p:spPr>
          <a:xfrm>
            <a:off x="142195" y="5115339"/>
            <a:ext cx="1107550" cy="1"/>
          </a:xfrm>
          <a:prstGeom prst="line">
            <a:avLst/>
          </a:prstGeom>
          <a:ln w="952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a:cxnSpLocks/>
          </p:cNvCxnSpPr>
          <p:nvPr/>
        </p:nvCxnSpPr>
        <p:spPr>
          <a:xfrm>
            <a:off x="1340987" y="5115339"/>
            <a:ext cx="2511817"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p:cNvSpPr txBox="1"/>
          <p:nvPr/>
        </p:nvSpPr>
        <p:spPr>
          <a:xfrm>
            <a:off x="22925" y="5096324"/>
            <a:ext cx="238539" cy="369332"/>
          </a:xfrm>
          <a:prstGeom prst="rect">
            <a:avLst/>
          </a:prstGeom>
          <a:noFill/>
        </p:spPr>
        <p:txBody>
          <a:bodyPr wrap="square" rtlCol="0">
            <a:spAutoFit/>
          </a:bodyPr>
          <a:lstStyle/>
          <a:p>
            <a:r>
              <a:rPr lang="en-IN" b="1" dirty="0"/>
              <a:t>W</a:t>
            </a:r>
          </a:p>
        </p:txBody>
      </p:sp>
      <p:sp>
        <p:nvSpPr>
          <p:cNvPr id="26" name="TextBox 25"/>
          <p:cNvSpPr txBox="1"/>
          <p:nvPr/>
        </p:nvSpPr>
        <p:spPr>
          <a:xfrm>
            <a:off x="3623575" y="5096324"/>
            <a:ext cx="238539" cy="369332"/>
          </a:xfrm>
          <a:prstGeom prst="rect">
            <a:avLst/>
          </a:prstGeom>
          <a:noFill/>
        </p:spPr>
        <p:txBody>
          <a:bodyPr wrap="square" rtlCol="0">
            <a:spAutoFit/>
          </a:bodyPr>
          <a:lstStyle/>
          <a:p>
            <a:r>
              <a:rPr lang="en-IN" b="1" dirty="0"/>
              <a:t>E</a:t>
            </a:r>
          </a:p>
        </p:txBody>
      </p:sp>
      <p:cxnSp>
        <p:nvCxnSpPr>
          <p:cNvPr id="27" name="Straight Connector 26"/>
          <p:cNvCxnSpPr>
            <a:cxnSpLocks/>
          </p:cNvCxnSpPr>
          <p:nvPr/>
        </p:nvCxnSpPr>
        <p:spPr>
          <a:xfrm>
            <a:off x="11499670" y="5127798"/>
            <a:ext cx="516835" cy="1"/>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p:cNvCxnSpPr>
            <a:cxnSpLocks/>
          </p:cNvCxnSpPr>
          <p:nvPr/>
        </p:nvCxnSpPr>
        <p:spPr>
          <a:xfrm>
            <a:off x="8360331" y="5135216"/>
            <a:ext cx="3036272" cy="0"/>
          </a:xfrm>
          <a:prstGeom prst="line">
            <a:avLst/>
          </a:prstGeom>
          <a:ln w="9525"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TextBox 32"/>
          <p:cNvSpPr txBox="1"/>
          <p:nvPr/>
        </p:nvSpPr>
        <p:spPr>
          <a:xfrm>
            <a:off x="8292376" y="5115339"/>
            <a:ext cx="238539" cy="369332"/>
          </a:xfrm>
          <a:prstGeom prst="rect">
            <a:avLst/>
          </a:prstGeom>
          <a:noFill/>
        </p:spPr>
        <p:txBody>
          <a:bodyPr wrap="square" rtlCol="0">
            <a:spAutoFit/>
          </a:bodyPr>
          <a:lstStyle/>
          <a:p>
            <a:r>
              <a:rPr lang="en-IN" b="1" dirty="0"/>
              <a:t>W</a:t>
            </a:r>
          </a:p>
        </p:txBody>
      </p:sp>
      <p:sp>
        <p:nvSpPr>
          <p:cNvPr id="34" name="TextBox 33"/>
          <p:cNvSpPr txBox="1"/>
          <p:nvPr/>
        </p:nvSpPr>
        <p:spPr>
          <a:xfrm>
            <a:off x="11936630" y="5108712"/>
            <a:ext cx="238539" cy="369332"/>
          </a:xfrm>
          <a:prstGeom prst="rect">
            <a:avLst/>
          </a:prstGeom>
          <a:noFill/>
        </p:spPr>
        <p:txBody>
          <a:bodyPr wrap="square" rtlCol="0">
            <a:spAutoFit/>
          </a:bodyPr>
          <a:lstStyle/>
          <a:p>
            <a:r>
              <a:rPr lang="en-IN" b="1" dirty="0"/>
              <a:t>E</a:t>
            </a:r>
          </a:p>
        </p:txBody>
      </p:sp>
      <p:sp>
        <p:nvSpPr>
          <p:cNvPr id="35" name="TextBox 34"/>
          <p:cNvSpPr txBox="1"/>
          <p:nvPr/>
        </p:nvSpPr>
        <p:spPr>
          <a:xfrm>
            <a:off x="11261131" y="5571746"/>
            <a:ext cx="238539" cy="369332"/>
          </a:xfrm>
          <a:prstGeom prst="rect">
            <a:avLst/>
          </a:prstGeom>
          <a:noFill/>
        </p:spPr>
        <p:txBody>
          <a:bodyPr wrap="square" rtlCol="0">
            <a:spAutoFit/>
          </a:bodyPr>
          <a:lstStyle/>
          <a:p>
            <a:r>
              <a:rPr lang="en-IN" b="1" dirty="0"/>
              <a:t>F</a:t>
            </a:r>
          </a:p>
        </p:txBody>
      </p:sp>
      <p:sp>
        <p:nvSpPr>
          <p:cNvPr id="36" name="TextBox 35"/>
          <p:cNvSpPr txBox="1"/>
          <p:nvPr/>
        </p:nvSpPr>
        <p:spPr>
          <a:xfrm>
            <a:off x="1203893" y="5659614"/>
            <a:ext cx="238539" cy="369332"/>
          </a:xfrm>
          <a:prstGeom prst="rect">
            <a:avLst/>
          </a:prstGeom>
          <a:noFill/>
        </p:spPr>
        <p:txBody>
          <a:bodyPr wrap="square" rtlCol="0">
            <a:spAutoFit/>
          </a:bodyPr>
          <a:lstStyle/>
          <a:p>
            <a:r>
              <a:rPr lang="en-IN" b="1" dirty="0"/>
              <a:t>F</a:t>
            </a:r>
          </a:p>
        </p:txBody>
      </p:sp>
      <p:sp>
        <p:nvSpPr>
          <p:cNvPr id="37" name="TextBox 36"/>
          <p:cNvSpPr txBox="1"/>
          <p:nvPr/>
        </p:nvSpPr>
        <p:spPr>
          <a:xfrm>
            <a:off x="1684284" y="6268279"/>
            <a:ext cx="626430" cy="369332"/>
          </a:xfrm>
          <a:prstGeom prst="rect">
            <a:avLst/>
          </a:prstGeom>
          <a:noFill/>
        </p:spPr>
        <p:txBody>
          <a:bodyPr wrap="square" rtlCol="0">
            <a:spAutoFit/>
          </a:bodyPr>
          <a:lstStyle/>
          <a:p>
            <a:r>
              <a:rPr lang="en-IN" dirty="0"/>
              <a:t>(1a)</a:t>
            </a:r>
          </a:p>
        </p:txBody>
      </p:sp>
      <p:sp>
        <p:nvSpPr>
          <p:cNvPr id="38" name="TextBox 37"/>
          <p:cNvSpPr txBox="1"/>
          <p:nvPr/>
        </p:nvSpPr>
        <p:spPr>
          <a:xfrm>
            <a:off x="5824063" y="6268279"/>
            <a:ext cx="626430" cy="369332"/>
          </a:xfrm>
          <a:prstGeom prst="rect">
            <a:avLst/>
          </a:prstGeom>
          <a:noFill/>
        </p:spPr>
        <p:txBody>
          <a:bodyPr wrap="square" rtlCol="0">
            <a:spAutoFit/>
          </a:bodyPr>
          <a:lstStyle/>
          <a:p>
            <a:r>
              <a:rPr lang="en-IN" dirty="0"/>
              <a:t>(1b)</a:t>
            </a:r>
          </a:p>
        </p:txBody>
      </p:sp>
      <p:sp>
        <p:nvSpPr>
          <p:cNvPr id="39" name="TextBox 38"/>
          <p:cNvSpPr txBox="1"/>
          <p:nvPr/>
        </p:nvSpPr>
        <p:spPr>
          <a:xfrm>
            <a:off x="9878467" y="6268279"/>
            <a:ext cx="626430" cy="369332"/>
          </a:xfrm>
          <a:prstGeom prst="rect">
            <a:avLst/>
          </a:prstGeom>
          <a:noFill/>
        </p:spPr>
        <p:txBody>
          <a:bodyPr wrap="square" rtlCol="0">
            <a:spAutoFit/>
          </a:bodyPr>
          <a:lstStyle/>
          <a:p>
            <a:r>
              <a:rPr lang="en-IN" dirty="0"/>
              <a:t>(1c)</a:t>
            </a:r>
          </a:p>
        </p:txBody>
      </p:sp>
    </p:spTree>
    <p:extLst>
      <p:ext uri="{BB962C8B-B14F-4D97-AF65-F5344CB8AC3E}">
        <p14:creationId xmlns:p14="http://schemas.microsoft.com/office/powerpoint/2010/main" xmlns="" val="25910980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stretch>
            <a:fillRect/>
          </a:stretch>
        </p:blipFill>
        <p:spPr>
          <a:xfrm>
            <a:off x="4075393" y="1811430"/>
            <a:ext cx="3776869" cy="4914050"/>
          </a:xfrm>
        </p:spPr>
      </p:pic>
      <p:pic>
        <p:nvPicPr>
          <p:cNvPr id="5" name="Picture 4" descr="Screen Clipping"/>
          <p:cNvPicPr>
            <a:picLocks noChangeAspect="1"/>
          </p:cNvPicPr>
          <p:nvPr/>
        </p:nvPicPr>
        <p:blipFill rotWithShape="1">
          <a:blip r:embed="rId3"/>
          <a:srcRect t="1552" r="2657"/>
          <a:stretch/>
        </p:blipFill>
        <p:spPr>
          <a:xfrm>
            <a:off x="0" y="0"/>
            <a:ext cx="3631096" cy="4717089"/>
          </a:xfrm>
          <a:prstGeom prst="rect">
            <a:avLst/>
          </a:prstGeom>
        </p:spPr>
      </p:pic>
      <p:pic>
        <p:nvPicPr>
          <p:cNvPr id="6" name="Picture 5" descr="Screen Clipping"/>
          <p:cNvPicPr>
            <a:picLocks noChangeAspect="1"/>
          </p:cNvPicPr>
          <p:nvPr/>
        </p:nvPicPr>
        <p:blipFill rotWithShape="1">
          <a:blip r:embed="rId4"/>
          <a:srcRect l="2945" t="4052"/>
          <a:stretch/>
        </p:blipFill>
        <p:spPr>
          <a:xfrm>
            <a:off x="8296559" y="-1"/>
            <a:ext cx="3895441" cy="4717089"/>
          </a:xfrm>
          <a:prstGeom prst="rect">
            <a:avLst/>
          </a:prstGeom>
        </p:spPr>
      </p:pic>
    </p:spTree>
    <p:extLst>
      <p:ext uri="{BB962C8B-B14F-4D97-AF65-F5344CB8AC3E}">
        <p14:creationId xmlns:p14="http://schemas.microsoft.com/office/powerpoint/2010/main" xmlns="" val="37149614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i="1" dirty="0"/>
              <a:t>2</a:t>
            </a:r>
            <a:r>
              <a:rPr lang="en-IN" i="1" baseline="30000" dirty="0"/>
              <a:t>nd</a:t>
            </a:r>
            <a:r>
              <a:rPr lang="en-IN" i="1" dirty="0"/>
              <a:t> Order lever</a:t>
            </a:r>
          </a:p>
          <a:p>
            <a:pPr>
              <a:lnSpc>
                <a:spcPct val="150000"/>
              </a:lnSpc>
            </a:pPr>
            <a:r>
              <a:rPr lang="en-IN" dirty="0"/>
              <a:t>The weight is between the fulcrum and the effort, and the effort’s arm will therefore always exceed the weight’s arm </a:t>
            </a:r>
          </a:p>
          <a:p>
            <a:pPr>
              <a:lnSpc>
                <a:spcPct val="150000"/>
              </a:lnSpc>
            </a:pPr>
            <a:endParaRPr lang="en-IN" dirty="0"/>
          </a:p>
          <a:p>
            <a:pPr marL="0" indent="0">
              <a:lnSpc>
                <a:spcPct val="150000"/>
              </a:lnSpc>
              <a:buNone/>
            </a:pPr>
            <a:endParaRPr lang="en-IN" dirty="0"/>
          </a:p>
        </p:txBody>
      </p:sp>
      <p:sp>
        <p:nvSpPr>
          <p:cNvPr id="4" name="Rectangle 3"/>
          <p:cNvSpPr/>
          <p:nvPr/>
        </p:nvSpPr>
        <p:spPr>
          <a:xfrm>
            <a:off x="4243743" y="4929808"/>
            <a:ext cx="3710609" cy="927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cxnSp>
        <p:nvCxnSpPr>
          <p:cNvPr id="6" name="Straight Connector 5"/>
          <p:cNvCxnSpPr/>
          <p:nvPr/>
        </p:nvCxnSpPr>
        <p:spPr>
          <a:xfrm>
            <a:off x="4243743" y="4784035"/>
            <a:ext cx="3710609" cy="13252"/>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p:cNvCxnSpPr/>
          <p:nvPr/>
        </p:nvCxnSpPr>
        <p:spPr>
          <a:xfrm>
            <a:off x="4243743" y="5115339"/>
            <a:ext cx="1520953" cy="0"/>
          </a:xfrm>
          <a:prstGeom prst="line">
            <a:avLst/>
          </a:prstGeom>
          <a:ln w="9525"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Isosceles Triangle 8"/>
          <p:cNvSpPr/>
          <p:nvPr/>
        </p:nvSpPr>
        <p:spPr>
          <a:xfrm>
            <a:off x="3990428" y="5050006"/>
            <a:ext cx="506630" cy="4638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10" name="TextBox 9"/>
          <p:cNvSpPr txBox="1"/>
          <p:nvPr/>
        </p:nvSpPr>
        <p:spPr>
          <a:xfrm>
            <a:off x="4147930" y="4465983"/>
            <a:ext cx="238540" cy="369332"/>
          </a:xfrm>
          <a:prstGeom prst="rect">
            <a:avLst/>
          </a:prstGeom>
          <a:noFill/>
        </p:spPr>
        <p:txBody>
          <a:bodyPr wrap="square" rtlCol="0">
            <a:spAutoFit/>
          </a:bodyPr>
          <a:lstStyle/>
          <a:p>
            <a:r>
              <a:rPr lang="en-IN" b="1" dirty="0"/>
              <a:t>F</a:t>
            </a:r>
          </a:p>
        </p:txBody>
      </p:sp>
      <p:sp>
        <p:nvSpPr>
          <p:cNvPr id="11" name="TextBox 10"/>
          <p:cNvSpPr txBox="1"/>
          <p:nvPr/>
        </p:nvSpPr>
        <p:spPr>
          <a:xfrm>
            <a:off x="7811625" y="4465983"/>
            <a:ext cx="238540" cy="369332"/>
          </a:xfrm>
          <a:prstGeom prst="rect">
            <a:avLst/>
          </a:prstGeom>
          <a:noFill/>
        </p:spPr>
        <p:txBody>
          <a:bodyPr wrap="square" rtlCol="0">
            <a:spAutoFit/>
          </a:bodyPr>
          <a:lstStyle/>
          <a:p>
            <a:r>
              <a:rPr lang="en-IN" b="1" dirty="0"/>
              <a:t>E</a:t>
            </a:r>
          </a:p>
        </p:txBody>
      </p:sp>
      <p:sp>
        <p:nvSpPr>
          <p:cNvPr id="13" name="TextBox 12"/>
          <p:cNvSpPr txBox="1"/>
          <p:nvPr/>
        </p:nvSpPr>
        <p:spPr>
          <a:xfrm>
            <a:off x="5552661" y="5141844"/>
            <a:ext cx="238540" cy="369332"/>
          </a:xfrm>
          <a:prstGeom prst="rect">
            <a:avLst/>
          </a:prstGeom>
          <a:noFill/>
        </p:spPr>
        <p:txBody>
          <a:bodyPr wrap="square" rtlCol="0">
            <a:spAutoFit/>
          </a:bodyPr>
          <a:lstStyle/>
          <a:p>
            <a:r>
              <a:rPr lang="en-IN" b="1" dirty="0"/>
              <a:t>W</a:t>
            </a:r>
          </a:p>
        </p:txBody>
      </p:sp>
      <p:sp>
        <p:nvSpPr>
          <p:cNvPr id="14" name="TextBox 13"/>
          <p:cNvSpPr txBox="1"/>
          <p:nvPr/>
        </p:nvSpPr>
        <p:spPr>
          <a:xfrm>
            <a:off x="5824063" y="6268279"/>
            <a:ext cx="626430" cy="369332"/>
          </a:xfrm>
          <a:prstGeom prst="rect">
            <a:avLst/>
          </a:prstGeom>
          <a:noFill/>
        </p:spPr>
        <p:txBody>
          <a:bodyPr wrap="square" rtlCol="0">
            <a:spAutoFit/>
          </a:bodyPr>
          <a:lstStyle/>
          <a:p>
            <a:r>
              <a:rPr lang="en-IN" dirty="0"/>
              <a:t>(2)</a:t>
            </a:r>
          </a:p>
        </p:txBody>
      </p:sp>
    </p:spTree>
    <p:extLst>
      <p:ext uri="{BB962C8B-B14F-4D97-AF65-F5344CB8AC3E}">
        <p14:creationId xmlns:p14="http://schemas.microsoft.com/office/powerpoint/2010/main" xmlns="" val="42385334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rotWithShape="1">
          <a:blip r:embed="rId2"/>
          <a:srcRect l="6749" t="9162" r="7025" b="825"/>
          <a:stretch/>
        </p:blipFill>
        <p:spPr>
          <a:xfrm>
            <a:off x="5371967" y="1298843"/>
            <a:ext cx="3405810" cy="2747355"/>
          </a:xfrm>
        </p:spPr>
      </p:pic>
      <p:pic>
        <p:nvPicPr>
          <p:cNvPr id="5" name="Picture 4" descr="Screen Clipping"/>
          <p:cNvPicPr>
            <a:picLocks noChangeAspect="1"/>
          </p:cNvPicPr>
          <p:nvPr/>
        </p:nvPicPr>
        <p:blipFill rotWithShape="1">
          <a:blip r:embed="rId3"/>
          <a:srcRect l="5827" t="2339" r="3954" b="-1"/>
          <a:stretch/>
        </p:blipFill>
        <p:spPr>
          <a:xfrm>
            <a:off x="5075582" y="4563035"/>
            <a:ext cx="3998579" cy="1878675"/>
          </a:xfrm>
          <a:prstGeom prst="rect">
            <a:avLst/>
          </a:prstGeom>
        </p:spPr>
      </p:pic>
      <p:pic>
        <p:nvPicPr>
          <p:cNvPr id="6" name="Picture 5" descr="Screen Clipping"/>
          <p:cNvPicPr>
            <a:picLocks noChangeAspect="1"/>
          </p:cNvPicPr>
          <p:nvPr/>
        </p:nvPicPr>
        <p:blipFill rotWithShape="1">
          <a:blip r:embed="rId4"/>
          <a:srcRect l="3391" t="7119" r="4625" b="-1"/>
          <a:stretch/>
        </p:blipFill>
        <p:spPr>
          <a:xfrm>
            <a:off x="145774" y="255528"/>
            <a:ext cx="3953984" cy="4833984"/>
          </a:xfrm>
          <a:prstGeom prst="rect">
            <a:avLst/>
          </a:prstGeom>
        </p:spPr>
      </p:pic>
      <p:pic>
        <p:nvPicPr>
          <p:cNvPr id="7" name="Picture 6" descr="Screen Clipping"/>
          <p:cNvPicPr>
            <a:picLocks noChangeAspect="1"/>
          </p:cNvPicPr>
          <p:nvPr/>
        </p:nvPicPr>
        <p:blipFill rotWithShape="1">
          <a:blip r:embed="rId5"/>
          <a:srcRect t="1631"/>
          <a:stretch/>
        </p:blipFill>
        <p:spPr>
          <a:xfrm>
            <a:off x="9643082" y="449266"/>
            <a:ext cx="2267044" cy="2901784"/>
          </a:xfrm>
          <a:prstGeom prst="rect">
            <a:avLst/>
          </a:prstGeom>
        </p:spPr>
      </p:pic>
      <p:sp>
        <p:nvSpPr>
          <p:cNvPr id="9" name="TextBox 8"/>
          <p:cNvSpPr txBox="1"/>
          <p:nvPr/>
        </p:nvSpPr>
        <p:spPr>
          <a:xfrm>
            <a:off x="3445565" y="569843"/>
            <a:ext cx="781878" cy="1020418"/>
          </a:xfrm>
          <a:prstGeom prst="rect">
            <a:avLst/>
          </a:prstGeom>
          <a:solidFill>
            <a:schemeClr val="bg1"/>
          </a:solidFill>
        </p:spPr>
        <p:txBody>
          <a:bodyPr wrap="square" rtlCol="0">
            <a:spAutoFit/>
          </a:bodyPr>
          <a:lstStyle/>
          <a:p>
            <a:endParaRPr lang="en-IN" dirty="0"/>
          </a:p>
        </p:txBody>
      </p:sp>
      <p:sp>
        <p:nvSpPr>
          <p:cNvPr id="10" name="TextBox 9"/>
          <p:cNvSpPr txBox="1"/>
          <p:nvPr/>
        </p:nvSpPr>
        <p:spPr>
          <a:xfrm>
            <a:off x="4837043" y="6109252"/>
            <a:ext cx="1563757" cy="530087"/>
          </a:xfrm>
          <a:prstGeom prst="rect">
            <a:avLst/>
          </a:prstGeom>
          <a:solidFill>
            <a:schemeClr val="bg1"/>
          </a:solidFill>
        </p:spPr>
        <p:txBody>
          <a:bodyPr wrap="square" rtlCol="0">
            <a:spAutoFit/>
          </a:bodyPr>
          <a:lstStyle/>
          <a:p>
            <a:endParaRPr lang="en-IN" dirty="0"/>
          </a:p>
        </p:txBody>
      </p:sp>
    </p:spTree>
    <p:extLst>
      <p:ext uri="{BB962C8B-B14F-4D97-AF65-F5344CB8AC3E}">
        <p14:creationId xmlns:p14="http://schemas.microsoft.com/office/powerpoint/2010/main" xmlns="" val="4218057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i="1" dirty="0"/>
              <a:t>3</a:t>
            </a:r>
            <a:r>
              <a:rPr lang="en-IN" i="1" baseline="30000" dirty="0"/>
              <a:t>rd</a:t>
            </a:r>
            <a:r>
              <a:rPr lang="en-IN" i="1" dirty="0"/>
              <a:t> Order Lever:</a:t>
            </a:r>
          </a:p>
          <a:p>
            <a:pPr>
              <a:lnSpc>
                <a:spcPct val="150000"/>
              </a:lnSpc>
            </a:pPr>
            <a:r>
              <a:rPr lang="en-IN" dirty="0"/>
              <a:t>The effort is between the fulcrum and the weight, and the weight’s arm will therefore exceed the effort’s arm</a:t>
            </a:r>
          </a:p>
          <a:p>
            <a:pPr>
              <a:lnSpc>
                <a:spcPct val="150000"/>
              </a:lnSpc>
            </a:pPr>
            <a:endParaRPr lang="en-IN" dirty="0"/>
          </a:p>
        </p:txBody>
      </p:sp>
      <p:sp>
        <p:nvSpPr>
          <p:cNvPr id="4" name="Rectangle 3"/>
          <p:cNvSpPr/>
          <p:nvPr/>
        </p:nvSpPr>
        <p:spPr>
          <a:xfrm>
            <a:off x="4243743" y="4929808"/>
            <a:ext cx="3710609" cy="927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cxnSp>
        <p:nvCxnSpPr>
          <p:cNvPr id="5" name="Straight Connector 4"/>
          <p:cNvCxnSpPr/>
          <p:nvPr/>
        </p:nvCxnSpPr>
        <p:spPr>
          <a:xfrm>
            <a:off x="4243743" y="5115339"/>
            <a:ext cx="1520953"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Isosceles Triangle 5"/>
          <p:cNvSpPr/>
          <p:nvPr/>
        </p:nvSpPr>
        <p:spPr>
          <a:xfrm>
            <a:off x="3990428" y="5050006"/>
            <a:ext cx="506630" cy="4638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cxnSp>
        <p:nvCxnSpPr>
          <p:cNvPr id="7" name="Straight Connector 6"/>
          <p:cNvCxnSpPr/>
          <p:nvPr/>
        </p:nvCxnSpPr>
        <p:spPr>
          <a:xfrm>
            <a:off x="4243743" y="4784035"/>
            <a:ext cx="3710609" cy="13252"/>
          </a:xfrm>
          <a:prstGeom prst="line">
            <a:avLst/>
          </a:prstGeom>
          <a:ln w="9525"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p:cNvSpPr txBox="1"/>
          <p:nvPr/>
        </p:nvSpPr>
        <p:spPr>
          <a:xfrm>
            <a:off x="4147930" y="4465983"/>
            <a:ext cx="238540" cy="369332"/>
          </a:xfrm>
          <a:prstGeom prst="rect">
            <a:avLst/>
          </a:prstGeom>
          <a:noFill/>
        </p:spPr>
        <p:txBody>
          <a:bodyPr wrap="square" rtlCol="0">
            <a:spAutoFit/>
          </a:bodyPr>
          <a:lstStyle/>
          <a:p>
            <a:r>
              <a:rPr lang="en-IN" b="1" dirty="0"/>
              <a:t>F</a:t>
            </a:r>
          </a:p>
        </p:txBody>
      </p:sp>
      <p:sp>
        <p:nvSpPr>
          <p:cNvPr id="9" name="TextBox 8"/>
          <p:cNvSpPr txBox="1"/>
          <p:nvPr/>
        </p:nvSpPr>
        <p:spPr>
          <a:xfrm>
            <a:off x="5526156" y="5129920"/>
            <a:ext cx="238540" cy="369332"/>
          </a:xfrm>
          <a:prstGeom prst="rect">
            <a:avLst/>
          </a:prstGeom>
          <a:noFill/>
        </p:spPr>
        <p:txBody>
          <a:bodyPr wrap="square" rtlCol="0">
            <a:spAutoFit/>
          </a:bodyPr>
          <a:lstStyle/>
          <a:p>
            <a:r>
              <a:rPr lang="en-IN" b="1" dirty="0"/>
              <a:t>E</a:t>
            </a:r>
          </a:p>
        </p:txBody>
      </p:sp>
      <p:sp>
        <p:nvSpPr>
          <p:cNvPr id="10" name="TextBox 9"/>
          <p:cNvSpPr txBox="1"/>
          <p:nvPr/>
        </p:nvSpPr>
        <p:spPr>
          <a:xfrm>
            <a:off x="7811625" y="4465983"/>
            <a:ext cx="238540" cy="369332"/>
          </a:xfrm>
          <a:prstGeom prst="rect">
            <a:avLst/>
          </a:prstGeom>
          <a:noFill/>
        </p:spPr>
        <p:txBody>
          <a:bodyPr wrap="square" rtlCol="0">
            <a:spAutoFit/>
          </a:bodyPr>
          <a:lstStyle/>
          <a:p>
            <a:r>
              <a:rPr lang="en-IN" b="1" dirty="0"/>
              <a:t>W</a:t>
            </a:r>
          </a:p>
        </p:txBody>
      </p:sp>
      <p:sp>
        <p:nvSpPr>
          <p:cNvPr id="11" name="TextBox 10"/>
          <p:cNvSpPr txBox="1"/>
          <p:nvPr/>
        </p:nvSpPr>
        <p:spPr>
          <a:xfrm>
            <a:off x="5824063" y="6268279"/>
            <a:ext cx="626430" cy="369332"/>
          </a:xfrm>
          <a:prstGeom prst="rect">
            <a:avLst/>
          </a:prstGeom>
          <a:noFill/>
        </p:spPr>
        <p:txBody>
          <a:bodyPr wrap="square" rtlCol="0">
            <a:spAutoFit/>
          </a:bodyPr>
          <a:lstStyle/>
          <a:p>
            <a:r>
              <a:rPr lang="en-IN" dirty="0"/>
              <a:t>(3)</a:t>
            </a:r>
          </a:p>
        </p:txBody>
      </p:sp>
    </p:spTree>
    <p:extLst>
      <p:ext uri="{BB962C8B-B14F-4D97-AF65-F5344CB8AC3E}">
        <p14:creationId xmlns:p14="http://schemas.microsoft.com/office/powerpoint/2010/main" xmlns="" val="9152113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rotWithShape="1">
          <a:blip r:embed="rId2"/>
          <a:srcRect l="7122" t="3810"/>
          <a:stretch/>
        </p:blipFill>
        <p:spPr>
          <a:xfrm>
            <a:off x="4749755" y="2093976"/>
            <a:ext cx="2698586" cy="2190054"/>
          </a:xfrm>
        </p:spPr>
      </p:pic>
      <p:pic>
        <p:nvPicPr>
          <p:cNvPr id="5" name="Picture 4" descr="Screen Clipping"/>
          <p:cNvPicPr>
            <a:picLocks noChangeAspect="1"/>
          </p:cNvPicPr>
          <p:nvPr/>
        </p:nvPicPr>
        <p:blipFill>
          <a:blip r:embed="rId3"/>
          <a:stretch>
            <a:fillRect/>
          </a:stretch>
        </p:blipFill>
        <p:spPr>
          <a:xfrm>
            <a:off x="3960568" y="4577658"/>
            <a:ext cx="4522250" cy="2280342"/>
          </a:xfrm>
          <a:prstGeom prst="rect">
            <a:avLst/>
          </a:prstGeom>
        </p:spPr>
      </p:pic>
      <p:pic>
        <p:nvPicPr>
          <p:cNvPr id="6" name="Picture 5" descr="Screen Clipping"/>
          <p:cNvPicPr>
            <a:picLocks noChangeAspect="1"/>
          </p:cNvPicPr>
          <p:nvPr/>
        </p:nvPicPr>
        <p:blipFill rotWithShape="1">
          <a:blip r:embed="rId4"/>
          <a:srcRect t="3055"/>
          <a:stretch/>
        </p:blipFill>
        <p:spPr>
          <a:xfrm>
            <a:off x="8721357" y="39889"/>
            <a:ext cx="3470643" cy="4625009"/>
          </a:xfrm>
          <a:prstGeom prst="rect">
            <a:avLst/>
          </a:prstGeom>
        </p:spPr>
      </p:pic>
      <p:pic>
        <p:nvPicPr>
          <p:cNvPr id="7" name="Picture 6" descr="Screen Clipping"/>
          <p:cNvPicPr>
            <a:picLocks noChangeAspect="1"/>
          </p:cNvPicPr>
          <p:nvPr/>
        </p:nvPicPr>
        <p:blipFill>
          <a:blip r:embed="rId5"/>
          <a:stretch>
            <a:fillRect/>
          </a:stretch>
        </p:blipFill>
        <p:spPr>
          <a:xfrm>
            <a:off x="34965" y="101379"/>
            <a:ext cx="3441774" cy="3967810"/>
          </a:xfrm>
          <a:prstGeom prst="rect">
            <a:avLst/>
          </a:prstGeom>
        </p:spPr>
      </p:pic>
    </p:spTree>
    <p:extLst>
      <p:ext uri="{BB962C8B-B14F-4D97-AF65-F5344CB8AC3E}">
        <p14:creationId xmlns:p14="http://schemas.microsoft.com/office/powerpoint/2010/main" xmlns="" val="22378903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i="1" dirty="0"/>
              <a:t>Mechanical Advantage:</a:t>
            </a:r>
          </a:p>
          <a:p>
            <a:r>
              <a:rPr lang="en-IN" dirty="0"/>
              <a:t>The efficacy of force in relation to a lever is dependent upon 2 factors,</a:t>
            </a:r>
          </a:p>
          <a:p>
            <a:pPr marL="0" indent="0">
              <a:buNone/>
            </a:pPr>
            <a:r>
              <a:rPr lang="en-IN" dirty="0"/>
              <a:t>         (</a:t>
            </a:r>
            <a:r>
              <a:rPr lang="en-IN" dirty="0" err="1"/>
              <a:t>i</a:t>
            </a:r>
            <a:r>
              <a:rPr lang="en-IN" dirty="0"/>
              <a:t>) Fore exerted (W) or (E)</a:t>
            </a:r>
          </a:p>
          <a:p>
            <a:pPr marL="0" indent="0">
              <a:buNone/>
            </a:pPr>
            <a:r>
              <a:rPr lang="en-IN" dirty="0"/>
              <a:t>         (ii) Perpendicular distance from the fulcrum (Weight’s arm or effort’s arm)</a:t>
            </a:r>
          </a:p>
          <a:p>
            <a:r>
              <a:rPr lang="en-IN" dirty="0"/>
              <a:t>Product of these two factors is known as Moment of Force (Torque)</a:t>
            </a:r>
          </a:p>
          <a:p>
            <a:endParaRPr lang="en-IN" dirty="0"/>
          </a:p>
        </p:txBody>
      </p:sp>
    </p:spTree>
    <p:extLst>
      <p:ext uri="{BB962C8B-B14F-4D97-AF65-F5344CB8AC3E}">
        <p14:creationId xmlns:p14="http://schemas.microsoft.com/office/powerpoint/2010/main" xmlns="" val="41522177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150000"/>
              </a:lnSpc>
            </a:pPr>
            <a:r>
              <a:rPr lang="en-IN" dirty="0"/>
              <a:t>When the weight’s arm = effort’s arm i.e. they are of equal length, an effort of a magnitude equal to that of the weight will be required to lift it</a:t>
            </a:r>
          </a:p>
          <a:p>
            <a:pPr>
              <a:lnSpc>
                <a:spcPct val="150000"/>
              </a:lnSpc>
            </a:pPr>
            <a:r>
              <a:rPr lang="en-IN" dirty="0"/>
              <a:t>No advantage is gained but the machine is useful for measuring weights, </a:t>
            </a:r>
            <a:r>
              <a:rPr lang="en-IN" dirty="0" err="1"/>
              <a:t>eg</a:t>
            </a:r>
            <a:r>
              <a:rPr lang="en-IN" dirty="0"/>
              <a:t>. In common balance</a:t>
            </a:r>
          </a:p>
        </p:txBody>
      </p:sp>
    </p:spTree>
    <p:extLst>
      <p:ext uri="{BB962C8B-B14F-4D97-AF65-F5344CB8AC3E}">
        <p14:creationId xmlns:p14="http://schemas.microsoft.com/office/powerpoint/2010/main" xmlns="" val="30420661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C6AE0645-98FF-411B-B0E9-59ABD78A0CCE}"/>
    </a:ext>
  </a:extLst>
</a:theme>
</file>

<file path=docProps/app.xml><?xml version="1.0" encoding="utf-8"?>
<Properties xmlns="http://schemas.openxmlformats.org/officeDocument/2006/extended-properties" xmlns:vt="http://schemas.openxmlformats.org/officeDocument/2006/docPropsVTypes">
  <Template>Wood Type</Template>
  <TotalTime>27693</TotalTime>
  <Words>3405</Words>
  <Application>Microsoft Macintosh PowerPoint</Application>
  <PresentationFormat>Custom</PresentationFormat>
  <Paragraphs>354</Paragraphs>
  <Slides>133</Slides>
  <Notes>0</Notes>
  <HiddenSlides>1</HiddenSlides>
  <MMClips>0</MMClips>
  <ScaleCrop>false</ScaleCrop>
  <HeadingPairs>
    <vt:vector size="4" baseType="variant">
      <vt:variant>
        <vt:lpstr>Theme</vt:lpstr>
      </vt:variant>
      <vt:variant>
        <vt:i4>1</vt:i4>
      </vt:variant>
      <vt:variant>
        <vt:lpstr>Slide Titles</vt:lpstr>
      </vt:variant>
      <vt:variant>
        <vt:i4>133</vt:i4>
      </vt:variant>
    </vt:vector>
  </HeadingPairs>
  <TitlesOfParts>
    <vt:vector size="134" baseType="lpstr">
      <vt:lpstr>Wood Type</vt:lpstr>
      <vt:lpstr>Mechanics &amp; Application to human body</vt:lpstr>
      <vt:lpstr>Slide 2</vt:lpstr>
      <vt:lpstr>Mechanics </vt:lpstr>
      <vt:lpstr>Slide 4</vt:lpstr>
      <vt:lpstr>Biomechanics </vt:lpstr>
      <vt:lpstr>Slide 6</vt:lpstr>
      <vt:lpstr>Domains of Mechanics</vt:lpstr>
      <vt:lpstr>Slide 8</vt:lpstr>
      <vt:lpstr>Kinematic variables</vt:lpstr>
      <vt:lpstr>Linear motion</vt:lpstr>
      <vt:lpstr>Angular motion</vt:lpstr>
      <vt:lpstr>Magnitude of motion</vt:lpstr>
      <vt:lpstr>Rate of motion</vt:lpstr>
      <vt:lpstr>Location of joint motion in space</vt:lpstr>
      <vt:lpstr>Kinematic chain</vt:lpstr>
      <vt:lpstr>Slide 16</vt:lpstr>
      <vt:lpstr>Arthrokinematics</vt:lpstr>
      <vt:lpstr>Osteokinematics</vt:lpstr>
      <vt:lpstr>Slide 19</vt:lpstr>
      <vt:lpstr>Anatomical terms</vt:lpstr>
      <vt:lpstr>Anatomical position</vt:lpstr>
      <vt:lpstr>Slide 22</vt:lpstr>
      <vt:lpstr>Slide 23</vt:lpstr>
      <vt:lpstr>Slide 24</vt:lpstr>
      <vt:lpstr>Slide 25</vt:lpstr>
      <vt:lpstr>Slide 26</vt:lpstr>
      <vt:lpstr>Slide 27</vt:lpstr>
      <vt:lpstr>Slide 28</vt:lpstr>
      <vt:lpstr>Slide 29</vt:lpstr>
      <vt:lpstr>Slide 30</vt:lpstr>
      <vt:lpstr>Axes and Planes</vt:lpstr>
      <vt:lpstr>Planes</vt:lpstr>
      <vt:lpstr>Slide 33</vt:lpstr>
      <vt:lpstr>Slide 34</vt:lpstr>
      <vt:lpstr>Slide 35</vt:lpstr>
      <vt:lpstr>Slide 36</vt:lpstr>
      <vt:lpstr>Slide 37</vt:lpstr>
      <vt:lpstr>Slide 38</vt:lpstr>
      <vt:lpstr>Axes</vt:lpstr>
      <vt:lpstr>Slide 40</vt:lpstr>
      <vt:lpstr>Slide 41</vt:lpstr>
      <vt:lpstr>Slide 42</vt:lpstr>
      <vt:lpstr>Slide 43</vt:lpstr>
      <vt:lpstr>Slide 44</vt:lpstr>
      <vt:lpstr>Slide 45</vt:lpstr>
      <vt:lpstr>Description of movements</vt:lpstr>
      <vt:lpstr>Slide 47</vt:lpstr>
      <vt:lpstr>Slide 48</vt:lpstr>
      <vt:lpstr>Slide 49</vt:lpstr>
      <vt:lpstr>Slide 50</vt:lpstr>
      <vt:lpstr>Slide 51</vt:lpstr>
      <vt:lpstr>Slide 52</vt:lpstr>
      <vt:lpstr>Slide 53</vt:lpstr>
      <vt:lpstr>Slide 54</vt:lpstr>
      <vt:lpstr>Mechanics of Motion</vt:lpstr>
      <vt:lpstr>Laws of Motion</vt:lpstr>
      <vt:lpstr>Slide 57</vt:lpstr>
      <vt:lpstr>Gravity</vt:lpstr>
      <vt:lpstr>Centre of Gravity</vt:lpstr>
      <vt:lpstr>Slide 60</vt:lpstr>
      <vt:lpstr>Line of Gravity</vt:lpstr>
      <vt:lpstr>Base</vt:lpstr>
      <vt:lpstr>Equilibrium</vt:lpstr>
      <vt:lpstr>Slide 64</vt:lpstr>
      <vt:lpstr>Slide 65</vt:lpstr>
      <vt:lpstr>Slide 66</vt:lpstr>
      <vt:lpstr>Slide 67</vt:lpstr>
      <vt:lpstr>Slide 68</vt:lpstr>
      <vt:lpstr>Force</vt:lpstr>
      <vt:lpstr>Slide 70</vt:lpstr>
      <vt:lpstr>Slide 71</vt:lpstr>
      <vt:lpstr>Slide 72</vt:lpstr>
      <vt:lpstr>Slide 73</vt:lpstr>
      <vt:lpstr>Slide 74</vt:lpstr>
      <vt:lpstr>Slide 75</vt:lpstr>
      <vt:lpstr>Speed</vt:lpstr>
      <vt:lpstr>Slide 77</vt:lpstr>
      <vt:lpstr>Velocity</vt:lpstr>
      <vt:lpstr>Work</vt:lpstr>
      <vt:lpstr>Energy</vt:lpstr>
      <vt:lpstr>Power </vt:lpstr>
      <vt:lpstr>Acceleration</vt:lpstr>
      <vt:lpstr>Momentum</vt:lpstr>
      <vt:lpstr>Inertia </vt:lpstr>
      <vt:lpstr>Slide 85</vt:lpstr>
      <vt:lpstr>Friction</vt:lpstr>
      <vt:lpstr>Slide 87</vt:lpstr>
      <vt:lpstr>Simple machines</vt:lpstr>
      <vt:lpstr>Slide 89</vt:lpstr>
      <vt:lpstr>Levers</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Levers of the Body</vt:lpstr>
      <vt:lpstr>Slide 104</vt:lpstr>
      <vt:lpstr>Slide 105</vt:lpstr>
      <vt:lpstr>Slide 106</vt:lpstr>
      <vt:lpstr>Slide 107</vt:lpstr>
      <vt:lpstr>Slide 108</vt:lpstr>
      <vt:lpstr>Levers in Physiotherapy</vt:lpstr>
      <vt:lpstr>Slide 110</vt:lpstr>
      <vt:lpstr>Angle of Pull</vt:lpstr>
      <vt:lpstr>Slide 112</vt:lpstr>
      <vt:lpstr>Slide 113</vt:lpstr>
      <vt:lpstr>Efficiency of Resistance</vt:lpstr>
      <vt:lpstr>Pulleys</vt:lpstr>
      <vt:lpstr>Slide 116</vt:lpstr>
      <vt:lpstr>Slide 117</vt:lpstr>
      <vt:lpstr>Slide 118</vt:lpstr>
      <vt:lpstr>Slide 119</vt:lpstr>
      <vt:lpstr>Pendulum</vt:lpstr>
      <vt:lpstr>Slide 121</vt:lpstr>
      <vt:lpstr>Slide 122</vt:lpstr>
      <vt:lpstr>Slide 123</vt:lpstr>
      <vt:lpstr>Slide 124</vt:lpstr>
      <vt:lpstr>Movement in Axial suspension</vt:lpstr>
      <vt:lpstr>Slide 126</vt:lpstr>
      <vt:lpstr>Slide 127</vt:lpstr>
      <vt:lpstr>Slide 128</vt:lpstr>
      <vt:lpstr>Slide 129</vt:lpstr>
      <vt:lpstr>Slide 130</vt:lpstr>
      <vt:lpstr>Slide 131</vt:lpstr>
      <vt:lpstr>Movement in Pendular Suspension</vt:lpstr>
      <vt:lpstr>Slide 133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Preeti Ganachari</dc:creator>
  <cp:lastModifiedBy>HP</cp:lastModifiedBy>
  <cp:revision>370</cp:revision>
  <dcterms:created xsi:type="dcterms:W3CDTF">2021-03-15T08:52:44Z</dcterms:created>
  <dcterms:modified xsi:type="dcterms:W3CDTF">2024-06-19T04:40:43Z</dcterms:modified>
</cp:coreProperties>
</file>